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8" r:id="rId24"/>
    <p:sldId id="289" r:id="rId25"/>
    <p:sldId id="290" r:id="rId26"/>
    <p:sldId id="291" r:id="rId27"/>
    <p:sldId id="292" r:id="rId28"/>
    <p:sldId id="293" r:id="rId29"/>
    <p:sldId id="279" r:id="rId30"/>
    <p:sldId id="280" r:id="rId31"/>
    <p:sldId id="281" r:id="rId32"/>
    <p:sldId id="282" r:id="rId33"/>
    <p:sldId id="283" r:id="rId34"/>
    <p:sldId id="284" r:id="rId35"/>
    <p:sldId id="285" r:id="rId36"/>
    <p:sldId id="286" r:id="rId37"/>
    <p:sldId id="287" r:id="rId3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96DA02-9B9D-464F-8F12-97501AB6F146}" type="datetimeFigureOut">
              <a:rPr lang="nl-NL" smtClean="0"/>
              <a:pPr/>
              <a:t>30-5-2012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7F36D-D3EF-461F-A243-EC1697ADED7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37</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17F36D-D3EF-461F-A243-EC1697ADED7D}"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30-5-2012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30-5-2012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30-5-2012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30-5-2012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30-5-2012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30-5-2012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332656"/>
            <a:ext cx="7772400" cy="1224136"/>
          </a:xfrm>
        </p:spPr>
        <p:txBody>
          <a:bodyPr/>
          <a:lstStyle/>
          <a:p>
            <a:r>
              <a:rPr lang="nl-NL" dirty="0" smtClean="0"/>
              <a:t>Paradijsthese</a:t>
            </a:r>
            <a:endParaRPr lang="nl-NL" dirty="0"/>
          </a:p>
        </p:txBody>
      </p:sp>
      <p:sp>
        <p:nvSpPr>
          <p:cNvPr id="3" name="Ondertitel 2"/>
          <p:cNvSpPr>
            <a:spLocks noGrp="1"/>
          </p:cNvSpPr>
          <p:nvPr>
            <p:ph type="subTitle" idx="1"/>
          </p:nvPr>
        </p:nvSpPr>
        <p:spPr>
          <a:xfrm>
            <a:off x="1331640" y="1556792"/>
            <a:ext cx="6480720" cy="4392488"/>
          </a:xfrm>
        </p:spPr>
        <p:txBody>
          <a:bodyPr>
            <a:normAutofit fontScale="92500" lnSpcReduction="10000"/>
          </a:bodyPr>
          <a:lstStyle/>
          <a:p>
            <a:r>
              <a:rPr lang="nl-NL" dirty="0" smtClean="0"/>
              <a:t>Gedachten over het paradijs,</a:t>
            </a:r>
          </a:p>
          <a:p>
            <a:r>
              <a:rPr lang="nl-NL" dirty="0"/>
              <a:t>h</a:t>
            </a:r>
            <a:r>
              <a:rPr lang="nl-NL" dirty="0" smtClean="0"/>
              <a:t>et ontstaan en het voortbestaan.</a:t>
            </a:r>
          </a:p>
          <a:p>
            <a:endParaRPr lang="nl-NL" sz="2400" dirty="0" smtClean="0"/>
          </a:p>
          <a:p>
            <a:r>
              <a:rPr lang="nl-NL" b="1" dirty="0" smtClean="0">
                <a:solidFill>
                  <a:schemeClr val="accent6">
                    <a:lumMod val="60000"/>
                    <a:lumOff val="40000"/>
                  </a:schemeClr>
                </a:solidFill>
              </a:rPr>
              <a:t>Schepping</a:t>
            </a:r>
            <a:r>
              <a:rPr lang="nl-NL" b="1" dirty="0" smtClean="0">
                <a:solidFill>
                  <a:srgbClr val="C00000"/>
                </a:solidFill>
              </a:rPr>
              <a:t/>
            </a:r>
            <a:br>
              <a:rPr lang="nl-NL" b="1" dirty="0" smtClean="0">
                <a:solidFill>
                  <a:srgbClr val="C00000"/>
                </a:solidFill>
              </a:rPr>
            </a:br>
            <a:r>
              <a:rPr lang="nl-NL" b="1" dirty="0" smtClean="0">
                <a:solidFill>
                  <a:schemeClr val="accent6">
                    <a:lumMod val="60000"/>
                    <a:lumOff val="40000"/>
                  </a:schemeClr>
                </a:solidFill>
              </a:rPr>
              <a:t>Zondvloed</a:t>
            </a:r>
          </a:p>
          <a:p>
            <a:r>
              <a:rPr lang="nl-NL" b="1" dirty="0" smtClean="0">
                <a:solidFill>
                  <a:schemeClr val="accent6">
                    <a:lumMod val="60000"/>
                    <a:lumOff val="40000"/>
                  </a:schemeClr>
                </a:solidFill>
              </a:rPr>
              <a:t>Herschepping</a:t>
            </a:r>
          </a:p>
          <a:p>
            <a:r>
              <a:rPr lang="nl-NL" b="1" dirty="0" smtClean="0">
                <a:solidFill>
                  <a:schemeClr val="accent6">
                    <a:lumMod val="60000"/>
                    <a:lumOff val="40000"/>
                  </a:schemeClr>
                </a:solidFill>
              </a:rPr>
              <a:t>Voorzienigheid</a:t>
            </a:r>
          </a:p>
          <a:p>
            <a:r>
              <a:rPr lang="nl-NL" b="1" dirty="0" smtClean="0">
                <a:solidFill>
                  <a:schemeClr val="accent6">
                    <a:lumMod val="60000"/>
                    <a:lumOff val="40000"/>
                  </a:schemeClr>
                </a:solidFill>
              </a:rPr>
              <a:t>Eind goed, al goed</a:t>
            </a:r>
          </a:p>
          <a:p>
            <a:r>
              <a:rPr lang="nl-NL" b="1" dirty="0" smtClean="0">
                <a:solidFill>
                  <a:srgbClr val="FF0000"/>
                </a:solidFill>
              </a:rPr>
              <a:t>Elk mysterie wordt onthuld</a:t>
            </a: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dirty="0" smtClean="0"/>
          </a:p>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r>
              <a:rPr lang="nl-NL" sz="2400" b="1" dirty="0" smtClean="0">
                <a:solidFill>
                  <a:schemeClr val="bg1">
                    <a:lumMod val="50000"/>
                  </a:schemeClr>
                </a:solidFill>
              </a:rPr>
              <a:t>Draaiing van de chronologische volgorde</a:t>
            </a:r>
          </a:p>
          <a:p>
            <a:endParaRPr lang="nl-NL" sz="2000" dirty="0" smtClean="0"/>
          </a:p>
          <a:p>
            <a:r>
              <a:rPr lang="nl-NL" sz="2000" dirty="0" smtClean="0"/>
              <a:t>De plot </a:t>
            </a:r>
            <a:r>
              <a:rPr lang="nl-NL" sz="2000" b="1" dirty="0" smtClean="0">
                <a:solidFill>
                  <a:srgbClr val="C00000"/>
                </a:solidFill>
              </a:rPr>
              <a:t>de geliefde stad = het nieuwe Jeruzalem </a:t>
            </a:r>
            <a:r>
              <a:rPr lang="nl-NL" sz="2000" dirty="0" smtClean="0"/>
              <a:t>is te ontdekken bij draaiing van de chronologische volgorde in de eindhoofdstukken van Openbaring.</a:t>
            </a:r>
          </a:p>
          <a:p>
            <a:r>
              <a:rPr lang="nl-NL" sz="2000" dirty="0" smtClean="0"/>
              <a:t>In de PowerPointpresentatie </a:t>
            </a:r>
            <a:r>
              <a:rPr lang="nl-NL" sz="2000" b="1" dirty="0" smtClean="0"/>
              <a:t>Herschepping</a:t>
            </a:r>
            <a:r>
              <a:rPr lang="nl-NL" sz="2000" dirty="0" smtClean="0"/>
              <a:t>, dia 14 </a:t>
            </a:r>
            <a:r>
              <a:rPr lang="nl-NL" sz="2000" dirty="0" err="1" smtClean="0"/>
              <a:t>t.m</a:t>
            </a:r>
            <a:r>
              <a:rPr lang="nl-NL" sz="2000" dirty="0" smtClean="0"/>
              <a:t>. 21, heb ik dat proberen te verklaren. Echter, tijdens de bespreking, bleven er vragen. </a:t>
            </a:r>
          </a:p>
          <a:p>
            <a:r>
              <a:rPr lang="nl-NL" sz="2000" dirty="0" smtClean="0"/>
              <a:t>Met name over deze draaiing.</a:t>
            </a:r>
          </a:p>
          <a:p>
            <a:r>
              <a:rPr lang="nl-NL" sz="2000" dirty="0" smtClean="0"/>
              <a:t>De draaiing van de chronologische volgorde overtuigde niet iedereen.</a:t>
            </a:r>
          </a:p>
          <a:p>
            <a:endParaRPr lang="nl-NL" sz="2000" dirty="0" smtClean="0"/>
          </a:p>
          <a:p>
            <a:r>
              <a:rPr lang="nl-NL" sz="2000" dirty="0" smtClean="0"/>
              <a:t>Vandaar dat ik iets meer wil zeggen over het draaien van de chronologische volgorde, want het is een veel voorkomende stijlfiguur.</a:t>
            </a:r>
          </a:p>
          <a:p>
            <a:r>
              <a:rPr lang="nl-NL" sz="2000" dirty="0" smtClean="0"/>
              <a:t>Vooral bij slechtnieuws- en goednieuwsberichten komt het voor.</a:t>
            </a:r>
          </a:p>
          <a:p>
            <a:r>
              <a:rPr lang="nl-NL" sz="2000" dirty="0" smtClean="0"/>
              <a:t>Bij een slechtnieuwsbericht, bijvoorbeeld over een auto-ongeluk,  behoort de brenger eerst de nare feiten direct op tafel te leggen. Pas </a:t>
            </a:r>
            <a:r>
              <a:rPr lang="nl-NL" sz="2000" b="1" dirty="0" smtClean="0"/>
              <a:t>daarna</a:t>
            </a:r>
            <a:r>
              <a:rPr lang="nl-NL" sz="2000" dirty="0" smtClean="0"/>
              <a:t> is het goed om de oorzaak aan de orde te stellen.</a:t>
            </a:r>
          </a:p>
          <a:p>
            <a:r>
              <a:rPr lang="nl-NL" sz="2000" dirty="0" smtClean="0"/>
              <a:t>Bij een goednieuwsbericht, bijvoorbeeld over een overwinning van een gezamenlijk bewierookte voetbalclub, zal eerst de eindstand verteld worden.</a:t>
            </a:r>
          </a:p>
          <a:p>
            <a:r>
              <a:rPr lang="nl-NL" sz="2000" dirty="0" smtClean="0"/>
              <a:t>Pas </a:t>
            </a:r>
            <a:r>
              <a:rPr lang="nl-NL" sz="2000" b="1" dirty="0" smtClean="0"/>
              <a:t>daarna</a:t>
            </a:r>
            <a:r>
              <a:rPr lang="nl-NL" sz="2000" dirty="0" smtClean="0"/>
              <a:t> vertel je de finesses van de wedstrijd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In Openbaring is de komst van Jezus Christus, als Rechter van hemel en aarde,</a:t>
            </a:r>
          </a:p>
          <a:p>
            <a:r>
              <a:rPr lang="nl-NL" sz="2000" dirty="0" smtClean="0"/>
              <a:t>het meest springende punt. Maar tegelijkertijd zien we dat juist op dat moment Satan wordt losgelaten.</a:t>
            </a:r>
          </a:p>
          <a:p>
            <a:r>
              <a:rPr lang="nl-NL" sz="2000" dirty="0" smtClean="0"/>
              <a:t>Deze feiten betekenen voor alle ongelovigen een </a:t>
            </a:r>
            <a:r>
              <a:rPr lang="nl-NL" sz="2000" dirty="0" smtClean="0">
                <a:solidFill>
                  <a:srgbClr val="C00000"/>
                </a:solidFill>
              </a:rPr>
              <a:t>slechtnieuwsbericht</a:t>
            </a:r>
            <a:r>
              <a:rPr lang="nl-NL" sz="2000" dirty="0" smtClean="0"/>
              <a:t>, maar voor alle gelovigen is het juist een </a:t>
            </a:r>
            <a:r>
              <a:rPr lang="nl-NL" sz="2000" dirty="0" smtClean="0">
                <a:solidFill>
                  <a:srgbClr val="C00000"/>
                </a:solidFill>
              </a:rPr>
              <a:t>goednieuwsbericht</a:t>
            </a:r>
            <a:r>
              <a:rPr lang="nl-NL" sz="2000" dirty="0" smtClean="0"/>
              <a:t>.</a:t>
            </a:r>
          </a:p>
          <a:p>
            <a:r>
              <a:rPr lang="nl-NL" sz="2000" dirty="0" smtClean="0"/>
              <a:t>Deze belangrijke feiten komen als eerste op tafel, pas daarna lezen we over het neerdalen van het nieuwe Jeruzalem. </a:t>
            </a:r>
          </a:p>
          <a:p>
            <a:r>
              <a:rPr lang="nl-NL" sz="2000" dirty="0" smtClean="0"/>
              <a:t>Eerst lezen we het feitenrelaas uit Openbaring 20:11-13, daarna volgt in Openbaring 21 de beschrijving van het neerdalen van het nieuwe Jeruzalem.</a:t>
            </a:r>
          </a:p>
          <a:p>
            <a:endParaRPr lang="nl-NL" sz="2000" dirty="0" smtClean="0"/>
          </a:p>
          <a:p>
            <a:r>
              <a:rPr lang="nl-NL" sz="2000" dirty="0" smtClean="0"/>
              <a:t>Bij omdraaiing van de chronologische volgorde wordt een beroep gedaan op de juiste luisterhouding. Het belangrijkste, het schokkendste, wordt als eerste genoemd. Daarna volgt de beschrijving van wat eraan vooraf is gegaan.</a:t>
            </a:r>
          </a:p>
          <a:p>
            <a:endParaRPr lang="nl-NL" sz="2000" dirty="0" smtClean="0"/>
          </a:p>
          <a:p>
            <a:r>
              <a:rPr lang="nl-NL" sz="2000" dirty="0" smtClean="0">
                <a:solidFill>
                  <a:srgbClr val="C00000"/>
                </a:solidFill>
              </a:rPr>
              <a:t>De Inspirator van Openbaring heeft gebruik gemaakt van deze stijlfiguur.</a:t>
            </a:r>
            <a:br>
              <a:rPr lang="nl-NL" sz="2000" dirty="0" smtClean="0">
                <a:solidFill>
                  <a:srgbClr val="C00000"/>
                </a:solidFill>
              </a:rPr>
            </a:br>
            <a:r>
              <a:rPr lang="nl-NL" sz="2000" dirty="0" smtClean="0">
                <a:solidFill>
                  <a:srgbClr val="C00000"/>
                </a:solidFill>
              </a:rPr>
              <a:t>Later is dit gebruik door velen overgenomen.</a:t>
            </a:r>
          </a:p>
          <a:p>
            <a:r>
              <a:rPr lang="nl-NL" sz="2000" dirty="0" smtClean="0">
                <a:solidFill>
                  <a:srgbClr val="C00000"/>
                </a:solidFill>
              </a:rPr>
              <a:t>Elke pastor leert dat een slechtnieuwsbericht zo gebracht moet worden!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r>
              <a:rPr lang="nl-NL" sz="2400" b="1" dirty="0" smtClean="0">
                <a:solidFill>
                  <a:schemeClr val="bg1">
                    <a:lumMod val="50000"/>
                  </a:schemeClr>
                </a:solidFill>
              </a:rPr>
              <a:t>Verschuivende beeldvorming over de hel</a:t>
            </a:r>
          </a:p>
          <a:p>
            <a:endParaRPr lang="nl-NL" sz="2000" dirty="0" smtClean="0"/>
          </a:p>
          <a:p>
            <a:r>
              <a:rPr lang="nl-NL" sz="2000" dirty="0" smtClean="0"/>
              <a:t>In de drieluik is een voortschrijdende geschiedenis af te beelden.</a:t>
            </a:r>
          </a:p>
          <a:p>
            <a:r>
              <a:rPr lang="nl-NL" sz="2000" dirty="0" smtClean="0"/>
              <a:t>Ik wil proberen om de </a:t>
            </a:r>
            <a:r>
              <a:rPr lang="nl-NL" sz="2000" b="1" dirty="0" smtClean="0"/>
              <a:t>bestaande ideeën </a:t>
            </a:r>
            <a:r>
              <a:rPr lang="nl-NL" sz="2000" dirty="0" smtClean="0"/>
              <a:t>over de hel in een drieluik te vatten.</a:t>
            </a:r>
          </a:p>
          <a:p>
            <a:endParaRPr lang="nl-NL" sz="2000" dirty="0" smtClean="0"/>
          </a:p>
          <a:p>
            <a:r>
              <a:rPr lang="nl-NL" sz="2000" dirty="0" smtClean="0"/>
              <a:t>Beeld 1 (o.a. gevonden bij John </a:t>
            </a:r>
            <a:r>
              <a:rPr lang="nl-NL" sz="2000" dirty="0" err="1" smtClean="0"/>
              <a:t>Bunyan</a:t>
            </a:r>
            <a:r>
              <a:rPr lang="nl-NL" sz="2000" dirty="0" smtClean="0"/>
              <a:t>):</a:t>
            </a:r>
          </a:p>
          <a:p>
            <a:r>
              <a:rPr lang="nl-NL" sz="2000" dirty="0" smtClean="0"/>
              <a:t>De hel is de verblijfplaats van Satan. Satan met als zijn afvallige engelen hebben het daar voor het zeggen. Het is een verschrikkelijk oord voor alle ongelovigen die na hun dood daarin belanden. Een voortdurende kwelling, een altijddurende pijniging. Een oord van vele verschrikkingen, waarbij de Satan zijn gang kan gaan.</a:t>
            </a:r>
          </a:p>
          <a:p>
            <a:r>
              <a:rPr lang="nl-NL" sz="2000" dirty="0" smtClean="0"/>
              <a:t>Het zal er veel erger zijn dan we ons kunnen voorstellen, erger dan Hitlers concentratiekampen, erger dan Stalins Gulag Archipel.</a:t>
            </a:r>
          </a:p>
          <a:p>
            <a:r>
              <a:rPr lang="nl-NL" sz="2000" dirty="0" smtClean="0"/>
              <a:t>Dit beeld is onder andere ontleend aan Jezus’ gelijkenis over de rijke man en de arme Lazarus.</a:t>
            </a:r>
          </a:p>
          <a:p>
            <a:endParaRPr lang="nl-NL" sz="2000" dirty="0" smtClean="0"/>
          </a:p>
          <a:p>
            <a:r>
              <a:rPr lang="nl-NL" sz="2000" dirty="0" smtClean="0"/>
              <a:t>Beeld 2 (o.a. gevonden bij C.S. Lewis in zijn boek ‘Brieven uit de hel’):</a:t>
            </a:r>
          </a:p>
          <a:p>
            <a:r>
              <a:rPr lang="nl-NL" sz="2000" dirty="0" smtClean="0"/>
              <a:t>De hel is de plaats waar God niet aanwezig is.</a:t>
            </a:r>
          </a:p>
          <a:p>
            <a:r>
              <a:rPr lang="nl-NL" sz="2000" dirty="0" smtClean="0"/>
              <a:t>Aan het kruis verliet de Vader de Zoon.</a:t>
            </a:r>
          </a:p>
          <a:p>
            <a:r>
              <a:rPr lang="nl-NL" sz="2000" dirty="0" smtClean="0"/>
              <a:t>De Zoon belandde daardoor in de hel, overgeleverd aan Satan.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Beeld 2 (vervolg):</a:t>
            </a:r>
          </a:p>
          <a:p>
            <a:r>
              <a:rPr lang="nl-NL" sz="2000" dirty="0" smtClean="0"/>
              <a:t>Zodra God afwezig is, ontstaat er een hel.</a:t>
            </a:r>
          </a:p>
          <a:p>
            <a:r>
              <a:rPr lang="nl-NL" sz="2000" dirty="0" smtClean="0"/>
              <a:t>Dat zien we nu al op aarde, dat zal ook zo in het hiernamaals zijn op de plaats waar God Zijn handen vanaf trekt, in de hel.</a:t>
            </a:r>
            <a:br>
              <a:rPr lang="nl-NL" sz="2000" dirty="0" smtClean="0"/>
            </a:br>
            <a:r>
              <a:rPr lang="nl-NL" sz="2000" dirty="0" smtClean="0"/>
              <a:t>De ongelovige mens wordt dan aan zichzelf overgelaten.</a:t>
            </a:r>
          </a:p>
          <a:p>
            <a:r>
              <a:rPr lang="nl-NL" sz="2000" dirty="0" smtClean="0"/>
              <a:t>De pijniging, de eenzaamheid, doet de gevallen mens zichzelf aan.</a:t>
            </a:r>
          </a:p>
          <a:p>
            <a:endParaRPr lang="nl-NL" sz="2000" dirty="0" smtClean="0"/>
          </a:p>
          <a:p>
            <a:r>
              <a:rPr lang="nl-NL" sz="2000" dirty="0" smtClean="0"/>
              <a:t>Beeld 3 (o.a. gevonden bij dr. K. Schilder):</a:t>
            </a:r>
          </a:p>
          <a:p>
            <a:r>
              <a:rPr lang="nl-NL" sz="2000" dirty="0" smtClean="0"/>
              <a:t>In de hel heeft Christus het voor het zeggen.</a:t>
            </a:r>
          </a:p>
          <a:p>
            <a:r>
              <a:rPr lang="nl-NL" sz="2000" dirty="0" smtClean="0"/>
              <a:t>Christus heeft alle machten aan zich onderworpen.</a:t>
            </a:r>
          </a:p>
          <a:p>
            <a:r>
              <a:rPr lang="nl-NL" sz="2000" dirty="0" smtClean="0"/>
              <a:t>Hij is de rechtvaardige Rechter.</a:t>
            </a:r>
          </a:p>
          <a:p>
            <a:r>
              <a:rPr lang="nl-NL" sz="2000" dirty="0" smtClean="0"/>
              <a:t>Hij veroordeelt alle ongelovigen tot een rechtvaardige straf in de hel.</a:t>
            </a:r>
            <a:br>
              <a:rPr lang="nl-NL" sz="2000" dirty="0" smtClean="0"/>
            </a:br>
            <a:r>
              <a:rPr lang="nl-NL" sz="2000" dirty="0" smtClean="0"/>
              <a:t>Die straf kent vele gradaties.</a:t>
            </a:r>
          </a:p>
          <a:p>
            <a:r>
              <a:rPr lang="nl-NL" sz="2000" dirty="0" smtClean="0"/>
              <a:t>Christus zorgt voor handhaving en uitvoering van die straf.</a:t>
            </a:r>
          </a:p>
          <a:p>
            <a:r>
              <a:rPr lang="nl-NL" sz="2000" dirty="0" smtClean="0"/>
              <a:t>Rechtvaardig!</a:t>
            </a:r>
          </a:p>
          <a:p>
            <a:r>
              <a:rPr lang="nl-NL" sz="2000" dirty="0" smtClean="0"/>
              <a:t>Dat laat Hij niet aan Satan over, want Satan kan nooit een straf rechtvaardig uitvoeren. Satan is en blijft onverbeterlijk slecht.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De drie beelden over de hel verschuiven, naarmate we verder in de Bijbel lezen.</a:t>
            </a:r>
          </a:p>
          <a:p>
            <a:r>
              <a:rPr lang="nl-NL" sz="2000" dirty="0" smtClean="0"/>
              <a:t>Uiteindelijk zullen zelfs de Satan, het Beest en de valse Profeet in de poel van vuur en zwavel gegooid worden.</a:t>
            </a:r>
          </a:p>
          <a:p>
            <a:r>
              <a:rPr lang="nl-NL" sz="2000" dirty="0" smtClean="0"/>
              <a:t>Op dat moment ontstaat er een nieuw beeld.</a:t>
            </a:r>
          </a:p>
          <a:p>
            <a:r>
              <a:rPr lang="nl-NL" sz="2000" dirty="0" smtClean="0"/>
              <a:t>De hel krijgt een nieuwe naam </a:t>
            </a:r>
            <a:r>
              <a:rPr lang="nl-NL" sz="2000" dirty="0" err="1" smtClean="0"/>
              <a:t>óf</a:t>
            </a:r>
            <a:r>
              <a:rPr lang="nl-NL" sz="2000" dirty="0" smtClean="0"/>
              <a:t> de hel raakt leeg.</a:t>
            </a:r>
          </a:p>
          <a:p>
            <a:endParaRPr lang="nl-NL" sz="2000" dirty="0" smtClean="0"/>
          </a:p>
          <a:p>
            <a:r>
              <a:rPr lang="nl-NL" sz="2000" dirty="0" smtClean="0"/>
              <a:t>Het nieuwe beeld over de afloop van de hel heb ik proberen te schetsen</a:t>
            </a:r>
          </a:p>
          <a:p>
            <a:r>
              <a:rPr lang="nl-NL" sz="2000" dirty="0" smtClean="0"/>
              <a:t>in de voorgaande PowerPointpresentaties.</a:t>
            </a:r>
          </a:p>
          <a:p>
            <a:r>
              <a:rPr lang="nl-NL" sz="2000" dirty="0" smtClean="0"/>
              <a:t>Het is goed om je te realiseren dat de beeldvorming over de hel al lang aan het verschuiven is.</a:t>
            </a:r>
          </a:p>
          <a:p>
            <a:r>
              <a:rPr lang="nl-NL" sz="2000" dirty="0" smtClean="0"/>
              <a:t>Jezus’ overwinning heeft grote consequenties voor de hel.</a:t>
            </a:r>
          </a:p>
          <a:p>
            <a:r>
              <a:rPr lang="nl-NL" sz="2000" dirty="0" smtClean="0"/>
              <a:t>In Zijn troonrede, in Openbaring, schetst Hij in enkele grote lijnen een nieuw beeld, een nieuw perspectief.</a:t>
            </a:r>
          </a:p>
          <a:p>
            <a:r>
              <a:rPr lang="nl-NL" sz="2000" dirty="0" smtClean="0"/>
              <a:t>Alleen dit nieuwe beeld is te vatten, als je de plot </a:t>
            </a:r>
            <a:r>
              <a:rPr lang="nl-NL" sz="2000" b="1" dirty="0" smtClean="0">
                <a:solidFill>
                  <a:srgbClr val="C00000"/>
                </a:solidFill>
              </a:rPr>
              <a:t>de geliefde stad = het nieuwe Jeruzalem </a:t>
            </a:r>
            <a:r>
              <a:rPr lang="nl-NL" sz="2000" dirty="0" smtClean="0"/>
              <a:t>in Openbaring leert zien en daaruit de juiste gevolgtrekkingen maakt.</a:t>
            </a:r>
          </a:p>
          <a:p>
            <a:r>
              <a:rPr lang="nl-NL" sz="2000"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r>
              <a:rPr lang="nl-NL" sz="2400" b="1" dirty="0" smtClean="0">
                <a:solidFill>
                  <a:schemeClr val="bg1">
                    <a:lumMod val="50000"/>
                  </a:schemeClr>
                </a:solidFill>
              </a:rPr>
              <a:t>Verlost uit de eeuwigdurende hel</a:t>
            </a:r>
          </a:p>
          <a:p>
            <a:endParaRPr lang="nl-NL" sz="2000" dirty="0" smtClean="0"/>
          </a:p>
          <a:p>
            <a:r>
              <a:rPr lang="nl-NL" sz="2000" dirty="0" smtClean="0"/>
              <a:t>Elke gelovige wordt verlost uit de </a:t>
            </a:r>
            <a:r>
              <a:rPr lang="nl-NL" sz="2000" b="1" dirty="0" smtClean="0"/>
              <a:t>eeuwigdurende</a:t>
            </a:r>
            <a:r>
              <a:rPr lang="nl-NL" sz="2000" dirty="0" smtClean="0"/>
              <a:t> hel.</a:t>
            </a:r>
          </a:p>
          <a:p>
            <a:r>
              <a:rPr lang="nl-NL" sz="2000" dirty="0" smtClean="0"/>
              <a:t>Immers zonder Christus’ overwinning zou de hel eeuwigdurend zijn blijven branden. Eeuwigdurende verschrikkingen zouden dan iedereen in de greep krijgen en voortdurend zou iedereen jammerklachten uiten en tandenknarsend elk onheil moeten ondergaan.</a:t>
            </a:r>
          </a:p>
          <a:p>
            <a:r>
              <a:rPr lang="nl-NL" sz="2000" dirty="0" smtClean="0"/>
              <a:t>Verschrikkelijk!</a:t>
            </a:r>
          </a:p>
          <a:p>
            <a:endParaRPr lang="nl-NL" sz="2000" dirty="0" smtClean="0"/>
          </a:p>
          <a:p>
            <a:r>
              <a:rPr lang="nl-NL" sz="2000" dirty="0" smtClean="0"/>
              <a:t>Elke gelovige hoeft niet meer te vrezen voor die hel, want hem wacht de hemel.</a:t>
            </a:r>
          </a:p>
          <a:p>
            <a:r>
              <a:rPr lang="nl-NL" sz="2000" dirty="0" smtClean="0"/>
              <a:t>Een groter contrast is niet mogelijk.</a:t>
            </a:r>
          </a:p>
          <a:p>
            <a:r>
              <a:rPr lang="nl-NL" sz="2000" dirty="0" smtClean="0"/>
              <a:t>Geweldig!</a:t>
            </a:r>
          </a:p>
          <a:p>
            <a:endParaRPr lang="nl-NL" sz="2000" dirty="0" smtClean="0"/>
          </a:p>
          <a:p>
            <a:r>
              <a:rPr lang="nl-NL" sz="2000" b="1" dirty="0" smtClean="0">
                <a:solidFill>
                  <a:srgbClr val="C00000"/>
                </a:solidFill>
              </a:rPr>
              <a:t>Verlost uit de eeuwigdurende hel </a:t>
            </a:r>
            <a:r>
              <a:rPr lang="nl-NL" sz="2000" dirty="0" smtClean="0"/>
              <a:t>klinkt zo anders dan </a:t>
            </a:r>
            <a:r>
              <a:rPr lang="nl-NL" sz="2000" b="1" dirty="0" smtClean="0">
                <a:solidFill>
                  <a:srgbClr val="C00000"/>
                </a:solidFill>
              </a:rPr>
              <a:t>geloven in een late-alverzoening.</a:t>
            </a:r>
          </a:p>
          <a:p>
            <a:r>
              <a:rPr lang="nl-NL" sz="2000" dirty="0" smtClean="0"/>
              <a:t>Maar beide horen, volgens mij, bij elkaar.</a:t>
            </a:r>
          </a:p>
          <a:p>
            <a:r>
              <a:rPr lang="nl-NL" sz="2000" dirty="0" smtClean="0"/>
              <a:t>Zonder erkenning van Jezus’ overwinning, zonder geloof, blijft de hel een eeuwigdurende realiteit. Want ook in de vuurpoel zit zwavel.</a:t>
            </a:r>
          </a:p>
          <a:p>
            <a:endParaRPr lang="nl-NL"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309420"/>
          </a:xfrm>
          <a:prstGeom prst="rect">
            <a:avLst/>
          </a:prstGeom>
          <a:noFill/>
        </p:spPr>
        <p:txBody>
          <a:bodyPr wrap="square" rtlCol="0">
            <a:spAutoFit/>
          </a:bodyPr>
          <a:lstStyle/>
          <a:p>
            <a:pPr algn="ctr"/>
            <a:r>
              <a:rPr lang="nl-NL" sz="2400" b="1" dirty="0" smtClean="0">
                <a:solidFill>
                  <a:schemeClr val="bg1">
                    <a:lumMod val="50000"/>
                  </a:schemeClr>
                </a:solidFill>
              </a:rPr>
              <a:t>Is Gods gerechtigheid te duiden?</a:t>
            </a:r>
          </a:p>
          <a:p>
            <a:endParaRPr lang="nl-NL" sz="2000" dirty="0" smtClean="0"/>
          </a:p>
          <a:p>
            <a:r>
              <a:rPr lang="nl-NL" sz="2000" dirty="0" smtClean="0"/>
              <a:t>Over de hemel kunnen we ons gemakkelijker een voorstelling maken dan over </a:t>
            </a:r>
            <a:br>
              <a:rPr lang="nl-NL" sz="2000" dirty="0" smtClean="0"/>
            </a:br>
            <a:r>
              <a:rPr lang="nl-NL" sz="2000" dirty="0" smtClean="0"/>
              <a:t>de hel. (K. Schilder in de inleiding van zijn boek: Wat is de Hemel?)</a:t>
            </a:r>
          </a:p>
          <a:p>
            <a:r>
              <a:rPr lang="nl-NL" sz="2000" dirty="0" smtClean="0"/>
              <a:t>Maar ook over de hemel blijft het lastig om een goede voorstelling te maken.</a:t>
            </a:r>
          </a:p>
          <a:p>
            <a:r>
              <a:rPr lang="nl-NL" sz="2000" dirty="0" smtClean="0"/>
              <a:t>Dat is bijvoorbeeld te constateren bij het lezen van het boek van Randy Alcorn ‘Hoe zal het in de hemel zijn?’ Daarin verzucht de schrijver meermaals: Hoe halen we het in ons hoofd om daar .. zo en zo .. over te denken?</a:t>
            </a:r>
          </a:p>
          <a:p>
            <a:r>
              <a:rPr lang="nl-NL" sz="2000" dirty="0" smtClean="0"/>
              <a:t>Onze beeldvorming over de hemel is vaak zodanig vervormd, dat bijna niemand meer echt naar de hemel verlangt.</a:t>
            </a:r>
          </a:p>
          <a:p>
            <a:r>
              <a:rPr lang="nl-NL" sz="2000" dirty="0" smtClean="0"/>
              <a:t>Zo beledigen we God, want het beste, het mooiste, het geweldigste moet nog komen!</a:t>
            </a:r>
          </a:p>
          <a:p>
            <a:endParaRPr lang="nl-NL" sz="2000" dirty="0" smtClean="0"/>
          </a:p>
          <a:p>
            <a:r>
              <a:rPr lang="nl-NL" sz="2000" dirty="0" smtClean="0"/>
              <a:t>Onze beeldvorming over Gods gerechtigheid vertoont identieke trekken.</a:t>
            </a:r>
          </a:p>
          <a:p>
            <a:r>
              <a:rPr lang="nl-NL" sz="2000" dirty="0" smtClean="0"/>
              <a:t>Wij communiceren de eeuwigdurende straf, in helse omstandigheden.</a:t>
            </a:r>
          </a:p>
          <a:p>
            <a:r>
              <a:rPr lang="nl-NL" sz="2000" dirty="0" smtClean="0"/>
              <a:t>Die straf is rechtvaardig, zeggen we.</a:t>
            </a:r>
          </a:p>
          <a:p>
            <a:r>
              <a:rPr lang="nl-NL" sz="2000" dirty="0" smtClean="0"/>
              <a:t>God is niet na te rekenen, dus die strafmaat is op geen enkele manier te vergelijken met ons waardesysteem. Ons Nederlands rechtssysteem is niet alleen inferieur aan Gods gerechtigheid, maar faalt in al zijn zwakheid door aan mensen nieuwe kansen te geven. Of niet?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Nelson Mandela heeft een </a:t>
            </a:r>
            <a:r>
              <a:rPr lang="nl-NL" sz="2000" dirty="0" err="1" smtClean="0"/>
              <a:t>Waarheids</a:t>
            </a:r>
            <a:r>
              <a:rPr lang="nl-NL" sz="2000" dirty="0" smtClean="0"/>
              <a:t>- en Verzoeningscommissie ingesteld.</a:t>
            </a:r>
          </a:p>
          <a:p>
            <a:r>
              <a:rPr lang="nl-NL" sz="2000" dirty="0" smtClean="0"/>
              <a:t>Dat initiatief heeft alom veel waardering geoogst.</a:t>
            </a:r>
          </a:p>
          <a:p>
            <a:r>
              <a:rPr lang="nl-NL" sz="2000" dirty="0" smtClean="0"/>
              <a:t>Mandela ontving o.a. daarvoor de vredesprijs.</a:t>
            </a:r>
          </a:p>
          <a:p>
            <a:r>
              <a:rPr lang="nl-NL" sz="2000" dirty="0" smtClean="0"/>
              <a:t>Veel christenen vonden het een goede aanpak.</a:t>
            </a:r>
          </a:p>
          <a:p>
            <a:r>
              <a:rPr lang="nl-NL" sz="2000" dirty="0" smtClean="0"/>
              <a:t>Mogen we daarin Gods hand opmerken?</a:t>
            </a:r>
          </a:p>
          <a:p>
            <a:r>
              <a:rPr lang="nl-NL" sz="2000" dirty="0" smtClean="0"/>
              <a:t>Algemene genade?</a:t>
            </a:r>
          </a:p>
          <a:p>
            <a:endParaRPr lang="nl-NL" sz="2000" dirty="0" smtClean="0"/>
          </a:p>
          <a:p>
            <a:r>
              <a:rPr lang="nl-NL" sz="2000" dirty="0" smtClean="0"/>
              <a:t>Als we iets goeds opmerken in wetgeving, in menselijke handelingen, en we duiden het als algemene genade, dan zien we  iets van Gods handelen in de wereld.</a:t>
            </a:r>
          </a:p>
          <a:p>
            <a:r>
              <a:rPr lang="nl-NL" sz="2000" dirty="0" smtClean="0"/>
              <a:t>Komt Gods gerechtigheid in meer of meerdere mate overeen met onze voorstelling, die wij samen als christenen maken?</a:t>
            </a:r>
          </a:p>
          <a:p>
            <a:r>
              <a:rPr lang="nl-NL" sz="2000" dirty="0" smtClean="0"/>
              <a:t>Of anders gezegd:</a:t>
            </a:r>
          </a:p>
          <a:p>
            <a:r>
              <a:rPr lang="nl-NL" sz="2000" dirty="0" smtClean="0"/>
              <a:t>Is Gods gerechtigheid, die veel groter is dan we kunnen bevatten, desondanks in lijn met wat wij, als wedergeboren christenen, als rechtvaardig zien?</a:t>
            </a:r>
          </a:p>
          <a:p>
            <a:r>
              <a:rPr lang="nl-NL" sz="2000" dirty="0" smtClean="0"/>
              <a:t>Is Gods gerechtigheid in lijn met de gerechtigheid die Nelson Mandela nastreefde?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Abraham Kuyper heeft ons een samenhangend wereldbeeld achtergelaten, waarin de algemene genade een belangrijke rol speelde.</a:t>
            </a:r>
          </a:p>
          <a:p>
            <a:r>
              <a:rPr lang="nl-NL" sz="2000" dirty="0" smtClean="0"/>
              <a:t>God werkt Zijn programma uit door mensen in te schakelen. Hij roept mensen op om zich in te zetten op alle terreinen van het leven.</a:t>
            </a:r>
          </a:p>
          <a:p>
            <a:endParaRPr lang="nl-NL" sz="2000" dirty="0" smtClean="0"/>
          </a:p>
          <a:p>
            <a:r>
              <a:rPr lang="nl-NL" sz="2000" dirty="0" smtClean="0"/>
              <a:t>Het denken over gerechtigheid, dat in lijn is met de Schriften, krijgt zo  gestalte in het publieke domein.</a:t>
            </a:r>
          </a:p>
          <a:p>
            <a:r>
              <a:rPr lang="nl-NL" sz="2000" dirty="0" smtClean="0"/>
              <a:t>Het gaat wederkerig werken, omdat wij op die manier handen en voeten proberen te geven aan Gods gerechtigheid.</a:t>
            </a:r>
          </a:p>
          <a:p>
            <a:endParaRPr lang="nl-NL" sz="2000" dirty="0" smtClean="0"/>
          </a:p>
          <a:p>
            <a:r>
              <a:rPr lang="nl-NL" sz="2000" dirty="0" smtClean="0"/>
              <a:t>Ons rechtssysteem is deels gebaseerd op christelijke waarden en normen.</a:t>
            </a:r>
          </a:p>
          <a:p>
            <a:r>
              <a:rPr lang="nl-NL" sz="2000" dirty="0" smtClean="0"/>
              <a:t>Wij hebben de doodstraf afgeschaft, omdat we de meeste misdadigers een </a:t>
            </a:r>
            <a:r>
              <a:rPr lang="nl-NL" sz="2000" b="1" dirty="0" smtClean="0"/>
              <a:t>herkansing </a:t>
            </a:r>
            <a:r>
              <a:rPr lang="nl-NL" sz="2000" dirty="0" smtClean="0"/>
              <a:t>gunnen. Maar ook omdat de rechters feilbaar zijn.</a:t>
            </a:r>
          </a:p>
          <a:p>
            <a:endParaRPr lang="nl-NL" sz="2000" dirty="0" smtClean="0"/>
          </a:p>
          <a:p>
            <a:r>
              <a:rPr lang="nl-NL" sz="2000" dirty="0" smtClean="0"/>
              <a:t>Bij God ligt dat uiteraard anders. God doorgrondt iedereen. Hij is feilloos.</a:t>
            </a:r>
          </a:p>
          <a:p>
            <a:r>
              <a:rPr lang="nl-NL" sz="2000" dirty="0" smtClean="0"/>
              <a:t>God beschikt over alles om iedere ongelovige een gepaste straf te geven.</a:t>
            </a:r>
          </a:p>
          <a:p>
            <a:r>
              <a:rPr lang="nl-NL" sz="2000" dirty="0" smtClean="0"/>
              <a:t>Past een </a:t>
            </a:r>
            <a:r>
              <a:rPr lang="nl-NL" sz="2000" b="1" dirty="0" smtClean="0">
                <a:solidFill>
                  <a:srgbClr val="C00000"/>
                </a:solidFill>
              </a:rPr>
              <a:t>straf met herkansing </a:t>
            </a:r>
            <a:r>
              <a:rPr lang="nl-NL" sz="2000" dirty="0" smtClean="0"/>
              <a:t>bij Gods strafbepaling?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Als we het hebben over de hemel dan mogen we lijnen doortrekken.</a:t>
            </a:r>
          </a:p>
          <a:p>
            <a:r>
              <a:rPr lang="nl-NL" sz="2000" dirty="0" smtClean="0"/>
              <a:t>Wat we hier al mooi vinden, zal in de hemel nog veel mooier zijn.</a:t>
            </a:r>
          </a:p>
          <a:p>
            <a:r>
              <a:rPr lang="nl-NL" sz="2000" dirty="0" smtClean="0"/>
              <a:t>Zo kunnen we een vertaalslag maken.</a:t>
            </a:r>
          </a:p>
          <a:p>
            <a:r>
              <a:rPr lang="nl-NL" sz="2000" dirty="0" smtClean="0"/>
              <a:t>In de hemel zal alles veel grootser, indrukwekkender, prachtiger, liefdevoller</a:t>
            </a:r>
          </a:p>
          <a:p>
            <a:r>
              <a:rPr lang="nl-NL" sz="2000" dirty="0" smtClean="0"/>
              <a:t>zijn dan wat we in het hier en nu zien en ervaren.</a:t>
            </a:r>
          </a:p>
          <a:p>
            <a:endParaRPr lang="nl-NL" sz="2000" dirty="0" smtClean="0"/>
          </a:p>
          <a:p>
            <a:r>
              <a:rPr lang="nl-NL" sz="2000" dirty="0" smtClean="0"/>
              <a:t>Mogen we nu, bij het nadenken over Gods’ gerechtigheid, ook de lijnen doortrekken?</a:t>
            </a:r>
          </a:p>
          <a:p>
            <a:r>
              <a:rPr lang="nl-NL" sz="2000" dirty="0" smtClean="0"/>
              <a:t>Het zal allemaal veel rechtvaardiger zijn dan we ons nu kunnen voorstellen, maar Gods rechtvaardigheid ligt zeker wel grotendeels in lijn met wat wij nu als rechtvaardig zien. In lijn met de Schriften, en in lijn met de algemene genade. </a:t>
            </a:r>
          </a:p>
          <a:p>
            <a:r>
              <a:rPr lang="nl-NL" sz="2000" dirty="0" smtClean="0">
                <a:solidFill>
                  <a:srgbClr val="C00000"/>
                </a:solidFill>
              </a:rPr>
              <a:t>Dwingt de </a:t>
            </a:r>
            <a:r>
              <a:rPr lang="nl-NL" sz="2000" i="1" dirty="0" smtClean="0">
                <a:solidFill>
                  <a:srgbClr val="C00000"/>
                </a:solidFill>
              </a:rPr>
              <a:t>christelijke</a:t>
            </a:r>
            <a:r>
              <a:rPr lang="nl-NL" sz="2000" dirty="0" smtClean="0">
                <a:solidFill>
                  <a:srgbClr val="C00000"/>
                </a:solidFill>
              </a:rPr>
              <a:t> logica ons niet tot het denken in een dergelijk concept?</a:t>
            </a:r>
          </a:p>
          <a:p>
            <a:endParaRPr lang="nl-NL" sz="2000" dirty="0" smtClean="0">
              <a:solidFill>
                <a:srgbClr val="C00000"/>
              </a:solidFill>
            </a:endParaRPr>
          </a:p>
          <a:p>
            <a:r>
              <a:rPr lang="nl-NL" sz="2000" dirty="0" smtClean="0"/>
              <a:t>In het Oude Testament lezen we dat God Zijn volk herkansing na herkansing geeft. God verandert niet.</a:t>
            </a:r>
          </a:p>
          <a:p>
            <a:r>
              <a:rPr lang="nl-NL" sz="2000" dirty="0" smtClean="0"/>
              <a:t>Mogen alle ongelovigen die in de vuurpoel gegooid zullen worden, op een herkansing rekenen? Ligt dat in lijn met Gods openbaring?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r>
              <a:rPr lang="nl-NL" sz="2400" b="1" dirty="0" smtClean="0">
                <a:solidFill>
                  <a:schemeClr val="bg1">
                    <a:lumMod val="50000"/>
                  </a:schemeClr>
                </a:solidFill>
              </a:rPr>
              <a:t>Het mysterie</a:t>
            </a:r>
          </a:p>
          <a:p>
            <a:endParaRPr lang="nl-NL" sz="2000" dirty="0" smtClean="0"/>
          </a:p>
          <a:p>
            <a:r>
              <a:rPr lang="nl-NL" sz="2000" dirty="0" smtClean="0"/>
              <a:t>Zeker is dat na de jongste dag elk mysterie zal worden onthuld.</a:t>
            </a:r>
          </a:p>
          <a:p>
            <a:r>
              <a:rPr lang="nl-NL" sz="2000" dirty="0" smtClean="0"/>
              <a:t>Wij zullen God met eigen ogen mogen zien.</a:t>
            </a:r>
          </a:p>
          <a:p>
            <a:endParaRPr lang="nl-NL" sz="2000" dirty="0" smtClean="0"/>
          </a:p>
          <a:p>
            <a:r>
              <a:rPr lang="nl-NL" sz="2000" dirty="0" smtClean="0">
                <a:solidFill>
                  <a:srgbClr val="00B0F0"/>
                </a:solidFill>
              </a:rPr>
              <a:t>Er zal niets meer zijn waarop nog een vloek rust. De troon van God en van het Lam zal daar in de stad staan. Zijn dienaren zullen Hem vereren en Hem </a:t>
            </a:r>
            <a:r>
              <a:rPr lang="nl-NL" sz="2000" b="1" dirty="0" smtClean="0">
                <a:solidFill>
                  <a:srgbClr val="00B0F0"/>
                </a:solidFill>
              </a:rPr>
              <a:t>met eigen ogen zien</a:t>
            </a:r>
            <a:r>
              <a:rPr lang="nl-NL" sz="2000" dirty="0" smtClean="0">
                <a:solidFill>
                  <a:srgbClr val="00B0F0"/>
                </a:solidFill>
              </a:rPr>
              <a:t>, en Zijn Naam staat op hun voorhoofd.</a:t>
            </a:r>
          </a:p>
          <a:p>
            <a:r>
              <a:rPr lang="nl-NL" sz="2000" dirty="0" smtClean="0">
                <a:solidFill>
                  <a:srgbClr val="00B0F0"/>
                </a:solidFill>
              </a:rPr>
              <a:t>Openbaring 22:3-4</a:t>
            </a:r>
          </a:p>
          <a:p>
            <a:endParaRPr lang="nl-NL" sz="2000" dirty="0" smtClean="0"/>
          </a:p>
          <a:p>
            <a:r>
              <a:rPr lang="nl-NL" sz="2000" dirty="0" smtClean="0"/>
              <a:t>God wil gekend worden.</a:t>
            </a:r>
          </a:p>
          <a:p>
            <a:r>
              <a:rPr lang="nl-NL" sz="2000" dirty="0" smtClean="0"/>
              <a:t>Hij wil graag Zijn liefde, in al zijn finesses, aan ons openbaren.</a:t>
            </a:r>
          </a:p>
          <a:p>
            <a:r>
              <a:rPr lang="nl-NL" sz="2000" dirty="0" smtClean="0"/>
              <a:t>Maar, zoals een echte Vader, neemt Hij daarvoor de tijd.</a:t>
            </a:r>
          </a:p>
          <a:p>
            <a:r>
              <a:rPr lang="nl-NL" sz="2000" dirty="0" smtClean="0"/>
              <a:t>Hij bouwt, al het ware, Zijn zelfopenbaring langzaam op.</a:t>
            </a:r>
          </a:p>
          <a:p>
            <a:r>
              <a:rPr lang="nl-NL" sz="2000" dirty="0" smtClean="0"/>
              <a:t>Dat patroon vinden wij terug in de Bijbel.</a:t>
            </a:r>
          </a:p>
          <a:p>
            <a:r>
              <a:rPr lang="nl-NL" sz="2000" dirty="0" smtClean="0"/>
              <a:t>Job mocht al iets horen.</a:t>
            </a:r>
          </a:p>
          <a:p>
            <a:r>
              <a:rPr lang="nl-NL" sz="2000" dirty="0" smtClean="0"/>
              <a:t>Later openbaart God zich veel rijker.</a:t>
            </a:r>
          </a:p>
          <a:p>
            <a:r>
              <a:rPr lang="nl-NL" sz="2000" dirty="0" smtClean="0"/>
              <a:t>Vooral in Zijn Zoon.</a:t>
            </a:r>
          </a:p>
          <a:p>
            <a:endParaRPr lang="nl-NL"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r>
              <a:rPr lang="nl-NL" sz="2400" b="1" dirty="0" smtClean="0">
                <a:solidFill>
                  <a:schemeClr val="bg1">
                    <a:lumMod val="50000"/>
                  </a:schemeClr>
                </a:solidFill>
              </a:rPr>
              <a:t>Wat gebeurt er in de vuurpoel?</a:t>
            </a:r>
          </a:p>
          <a:p>
            <a:endParaRPr lang="nl-NL" sz="2000" dirty="0" smtClean="0"/>
          </a:p>
          <a:p>
            <a:r>
              <a:rPr lang="nl-NL" sz="2000" dirty="0" smtClean="0"/>
              <a:t>Eerder heb ik geschreven dat in de vuurpoel alle ongelovigen geestelijk gereinigd zullen worden.</a:t>
            </a:r>
          </a:p>
          <a:p>
            <a:r>
              <a:rPr lang="nl-NL" sz="2000" dirty="0" smtClean="0"/>
              <a:t>Dit omdat in de vuurpoel Gods engelen het voor het zeggen hebben.</a:t>
            </a:r>
          </a:p>
          <a:p>
            <a:r>
              <a:rPr lang="nl-NL" sz="2000" dirty="0" smtClean="0"/>
              <a:t>Immers zij kwamen uit de hemel om alle ongelovigen in de vuurpoel te gooien.</a:t>
            </a:r>
          </a:p>
          <a:p>
            <a:endParaRPr lang="nl-NL" sz="2000" dirty="0" smtClean="0"/>
          </a:p>
          <a:p>
            <a:r>
              <a:rPr lang="nl-NL" sz="2000" dirty="0" smtClean="0"/>
              <a:t>In de Bijbel lezen we verder niets over de vuurpoel.</a:t>
            </a:r>
          </a:p>
          <a:p>
            <a:r>
              <a:rPr lang="nl-NL" sz="2000" dirty="0" smtClean="0"/>
              <a:t>Niets over wat erin zal plaatsvinden.</a:t>
            </a:r>
          </a:p>
          <a:p>
            <a:r>
              <a:rPr lang="nl-NL" sz="2000" dirty="0" smtClean="0"/>
              <a:t>Niets over een goed einde.</a:t>
            </a:r>
          </a:p>
          <a:p>
            <a:endParaRPr lang="nl-NL" sz="2000" dirty="0" smtClean="0"/>
          </a:p>
          <a:p>
            <a:r>
              <a:rPr lang="nl-NL" sz="2000" dirty="0" smtClean="0"/>
              <a:t>Toch denk ik dat alle ongelovigen op een zeker moment God zullen erkennen en Hem gaan loven. Zij zullen allen tot inkeer komen en verzoening gaan zoeken bij hen die ze in hun leven kwaad hebben berokkend.</a:t>
            </a:r>
          </a:p>
          <a:p>
            <a:endParaRPr lang="nl-NL" sz="2000" dirty="0" smtClean="0"/>
          </a:p>
          <a:p>
            <a:r>
              <a:rPr lang="nl-NL" sz="2000" dirty="0" smtClean="0"/>
              <a:t>Deze gedachte berust alleen op het idee dat we lijnen mogen doortrekken.</a:t>
            </a:r>
          </a:p>
          <a:p>
            <a:r>
              <a:rPr lang="nl-NL" sz="2000" dirty="0" smtClean="0"/>
              <a:t>Ik denk dat Gods goede engelen ook goed werk zullen gaan doen in de vuurpoel.</a:t>
            </a:r>
          </a:p>
          <a:p>
            <a:r>
              <a:rPr lang="nl-NL" sz="2000" dirty="0" smtClean="0"/>
              <a:t>Zodra een ongelovige zijn passende straf erop heeft zitten, zullen de engelen gaan werken aan re-integratie.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Ik denk dat ook in de vuurpoel de zojuist geopende boeken voorhanden zijn.</a:t>
            </a:r>
          </a:p>
          <a:p>
            <a:r>
              <a:rPr lang="nl-NL" sz="2000" dirty="0" smtClean="0"/>
              <a:t>Iedere ongelovigen kan telkens opnieuw deze boeken inzien en deze overdenken.</a:t>
            </a:r>
          </a:p>
          <a:p>
            <a:r>
              <a:rPr lang="nl-NL" sz="2000" dirty="0" smtClean="0"/>
              <a:t>Zij zullen hun eigen aardse leven daarin opgetekend vinden. Zij zullen hun goede en kwade daden onder ogen kunnen zien. Zij zullen zien wat de uitwerking is geweest van de keuzes die zij gemaakt hebben.</a:t>
            </a:r>
          </a:p>
          <a:p>
            <a:r>
              <a:rPr lang="nl-NL" sz="2000" dirty="0" smtClean="0"/>
              <a:t>Naast deze geopende boeken zal zeker, denk ik, de Bijbel voorhanden zijn.</a:t>
            </a:r>
          </a:p>
          <a:p>
            <a:endParaRPr lang="nl-NL" sz="2000" dirty="0" smtClean="0"/>
          </a:p>
          <a:p>
            <a:r>
              <a:rPr lang="nl-NL" sz="2000" dirty="0" smtClean="0"/>
              <a:t>Mocht een ongelovige vragen hebben, dan staan Gods engelen paraat om hem verder te helpen.</a:t>
            </a:r>
          </a:p>
          <a:p>
            <a:r>
              <a:rPr lang="nl-NL" sz="2000" dirty="0" smtClean="0"/>
              <a:t>Ook zullen de ongelovigen met elkaar over hun vroegere aardse leven spreken, nu in het licht van de geopende boeken en in het licht van de Bijbel.</a:t>
            </a:r>
          </a:p>
          <a:p>
            <a:endParaRPr lang="nl-NL" sz="2000" dirty="0" smtClean="0"/>
          </a:p>
          <a:p>
            <a:r>
              <a:rPr lang="nl-NL" sz="2000" dirty="0" smtClean="0"/>
              <a:t>Niet iedereen zal, denk ik, snel tot geloof komen.</a:t>
            </a:r>
          </a:p>
          <a:p>
            <a:r>
              <a:rPr lang="nl-NL" sz="2000" dirty="0" smtClean="0"/>
              <a:t>Maar God heeft alle tijd.</a:t>
            </a:r>
          </a:p>
          <a:p>
            <a:r>
              <a:rPr lang="nl-NL" sz="2000" dirty="0" smtClean="0"/>
              <a:t>Dat zien we al met Gods omgang met Zijn volk in het Oude Testament.</a:t>
            </a:r>
          </a:p>
          <a:p>
            <a:r>
              <a:rPr lang="nl-NL" sz="2000" dirty="0" smtClean="0"/>
              <a:t>En God verandert niet. Ook met de ongelovigen in de vuurpoel heeft Hij geduld.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Ik trek slechts enkele lijnen door.</a:t>
            </a:r>
          </a:p>
          <a:p>
            <a:r>
              <a:rPr lang="nl-NL" sz="2000" dirty="0" smtClean="0"/>
              <a:t>Ik denk dat in de vuurpoel geen enkel slecht boek, geen enkele slechte film meer te vinden zal zijn.</a:t>
            </a:r>
          </a:p>
          <a:p>
            <a:r>
              <a:rPr lang="nl-NL" sz="2000" dirty="0" smtClean="0"/>
              <a:t>Immers de Satan, het Beest en de valse Profeet zijn voor eeuwig gegooid in de poel van vuur en zwavel. Zij hebben geen enkele zeggenschap meer over de ongelovigen. Zij zullen hen niet opnieuw meer kunnen verleiden.</a:t>
            </a:r>
          </a:p>
          <a:p>
            <a:endParaRPr lang="nl-NL" sz="2000" dirty="0" smtClean="0"/>
          </a:p>
          <a:p>
            <a:r>
              <a:rPr lang="nl-NL" sz="2000" dirty="0" smtClean="0"/>
              <a:t>Deze voorstelling, geput uit en in lijn met Gods openbaring, brengt mij tot het idee dat eens alle ongelovigen hun knie zullen buigen voor de HEER, en Hem zullen loven.</a:t>
            </a:r>
          </a:p>
          <a:p>
            <a:endParaRPr lang="nl-NL" sz="2000" dirty="0" smtClean="0"/>
          </a:p>
          <a:p>
            <a:r>
              <a:rPr lang="nl-NL" sz="2000" dirty="0" smtClean="0"/>
              <a:t>Dit houdt in dat ook alle geestelijke leiders, die tijdens hun aardse leven Jezus niet hebben aangenomen als hun Heiland en Redder, eens tot de erkentenis van de waarheid zullen komen. Zij zullen diep moeten buigen en zich moeten verzoenen met al hun directe en indirecte slachtoffers.</a:t>
            </a:r>
          </a:p>
          <a:p>
            <a:endParaRPr lang="nl-NL"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6309420"/>
          </a:xfrm>
          <a:prstGeom prst="rect">
            <a:avLst/>
          </a:prstGeom>
          <a:noFill/>
        </p:spPr>
        <p:txBody>
          <a:bodyPr wrap="square" rtlCol="0">
            <a:spAutoFit/>
          </a:bodyPr>
          <a:lstStyle/>
          <a:p>
            <a:pPr algn="ctr"/>
            <a:r>
              <a:rPr lang="nl-NL" sz="2400" b="1" dirty="0" smtClean="0">
                <a:solidFill>
                  <a:schemeClr val="bg1">
                    <a:lumMod val="65000"/>
                  </a:schemeClr>
                </a:solidFill>
              </a:rPr>
              <a:t>Buiten de poorten van het nieuwe Jeruzalem</a:t>
            </a:r>
          </a:p>
          <a:p>
            <a:endParaRPr lang="nl-NL" sz="2000" dirty="0" smtClean="0"/>
          </a:p>
          <a:p>
            <a:r>
              <a:rPr lang="nl-NL" sz="2000" dirty="0" smtClean="0"/>
              <a:t>Buiten de poorten van het nieuwe Jeruzalem bevindt zich aan de onderkant van de nieuwe aarde de vuurpoel. Tot nog toe heb ik grote nadruk gelegd op het feit dat Gods engelen het voor te zeggen zullen hebben in deze vuurpoel.</a:t>
            </a:r>
          </a:p>
          <a:p>
            <a:r>
              <a:rPr lang="nl-NL" sz="2000" dirty="0" smtClean="0"/>
              <a:t>Dit heb ik afgeleid uit de volgende teksten:</a:t>
            </a:r>
          </a:p>
          <a:p>
            <a:endParaRPr lang="nl-NL" sz="2000" dirty="0" smtClean="0"/>
          </a:p>
          <a:p>
            <a:r>
              <a:rPr lang="nl-NL" sz="2000" dirty="0" smtClean="0">
                <a:solidFill>
                  <a:srgbClr val="00B0F0"/>
                </a:solidFill>
              </a:rPr>
              <a:t>Zoals het onkruid bijeengebonden wordt en in het vuur verbrand, zo zal het gaan bij de voltooiing van deze wereld: de Mensenzoon zal </a:t>
            </a:r>
            <a:r>
              <a:rPr lang="nl-NL" sz="2000" b="1" dirty="0" smtClean="0">
                <a:solidFill>
                  <a:srgbClr val="00B0F0"/>
                </a:solidFill>
              </a:rPr>
              <a:t>Zijn engelen </a:t>
            </a:r>
            <a:r>
              <a:rPr lang="nl-NL" sz="2000" dirty="0" smtClean="0">
                <a:solidFill>
                  <a:srgbClr val="00B0F0"/>
                </a:solidFill>
              </a:rPr>
              <a:t>eropuit sturen, en ze zullen uit Zijn koninkrijk allen die anderen ten val hebben gebracht en de wetten hebben verkracht bijeenbrengen en hen in </a:t>
            </a:r>
            <a:r>
              <a:rPr lang="nl-NL" sz="2000" b="1" dirty="0" smtClean="0">
                <a:solidFill>
                  <a:srgbClr val="00B0F0"/>
                </a:solidFill>
              </a:rPr>
              <a:t>de vuuroven </a:t>
            </a:r>
            <a:r>
              <a:rPr lang="nl-NL" sz="2000" dirty="0" smtClean="0">
                <a:solidFill>
                  <a:srgbClr val="00B0F0"/>
                </a:solidFill>
              </a:rPr>
              <a:t>werpen; daar zullen ze jammeren en knarsetanden. (Matteüs 13:40-42)</a:t>
            </a:r>
          </a:p>
          <a:p>
            <a:endParaRPr lang="nl-NL" sz="2000" dirty="0" smtClean="0">
              <a:solidFill>
                <a:srgbClr val="00B0F0"/>
              </a:solidFill>
            </a:endParaRPr>
          </a:p>
          <a:p>
            <a:r>
              <a:rPr lang="nl-NL" sz="2000" dirty="0" smtClean="0">
                <a:solidFill>
                  <a:srgbClr val="00B0F0"/>
                </a:solidFill>
              </a:rPr>
              <a:t>Over de engelen zegt Hij: ‘Die </a:t>
            </a:r>
            <a:r>
              <a:rPr lang="nl-NL" sz="2000" b="1" dirty="0" smtClean="0">
                <a:solidFill>
                  <a:srgbClr val="00B0F0"/>
                </a:solidFill>
              </a:rPr>
              <a:t>Zijn engelen </a:t>
            </a:r>
            <a:r>
              <a:rPr lang="nl-NL" sz="2000" dirty="0" smtClean="0">
                <a:solidFill>
                  <a:srgbClr val="00B0F0"/>
                </a:solidFill>
              </a:rPr>
              <a:t>inzet als windvlagen, en Zijn dienaren als een vlammend </a:t>
            </a:r>
            <a:r>
              <a:rPr lang="nl-NL" sz="2000" b="1" dirty="0" smtClean="0">
                <a:solidFill>
                  <a:srgbClr val="00B0F0"/>
                </a:solidFill>
              </a:rPr>
              <a:t>vuur.</a:t>
            </a:r>
            <a:r>
              <a:rPr lang="nl-NL" sz="2000" dirty="0" smtClean="0">
                <a:solidFill>
                  <a:srgbClr val="00B0F0"/>
                </a:solidFill>
              </a:rPr>
              <a:t> (Hebreeën 1:7)</a:t>
            </a:r>
          </a:p>
          <a:p>
            <a:endParaRPr lang="nl-NL" sz="2000" dirty="0" smtClean="0">
              <a:solidFill>
                <a:srgbClr val="00B0F0"/>
              </a:solidFill>
            </a:endParaRPr>
          </a:p>
          <a:p>
            <a:r>
              <a:rPr lang="nl-NL" sz="2000" dirty="0" smtClean="0">
                <a:solidFill>
                  <a:srgbClr val="00B0F0"/>
                </a:solidFill>
              </a:rPr>
              <a:t>Maar </a:t>
            </a:r>
            <a:r>
              <a:rPr lang="nl-NL" sz="2000" b="1" dirty="0" smtClean="0">
                <a:solidFill>
                  <a:srgbClr val="00B0F0"/>
                </a:solidFill>
              </a:rPr>
              <a:t>vuur</a:t>
            </a:r>
            <a:r>
              <a:rPr lang="nl-NL" sz="2000" dirty="0" smtClean="0">
                <a:solidFill>
                  <a:srgbClr val="00B0F0"/>
                </a:solidFill>
              </a:rPr>
              <a:t> daalt neer uit de hemel en verteert hen. (Openbaring 20:9b)</a:t>
            </a:r>
          </a:p>
          <a:p>
            <a:endParaRPr lang="nl-NL" sz="2000" dirty="0" smtClean="0">
              <a:solidFill>
                <a:srgbClr val="00B0F0"/>
              </a:solidFill>
            </a:endParaRPr>
          </a:p>
          <a:p>
            <a:r>
              <a:rPr lang="nl-NL" sz="2000" dirty="0" smtClean="0">
                <a:solidFill>
                  <a:srgbClr val="00B0F0"/>
                </a:solidFill>
              </a:rPr>
              <a:t>Wie niet in het boek van het leven bleek te </a:t>
            </a:r>
            <a:r>
              <a:rPr lang="nl-NL" sz="2000" dirty="0" smtClean="0">
                <a:solidFill>
                  <a:srgbClr val="00B0F0"/>
                </a:solidFill>
              </a:rPr>
              <a:t>staan </a:t>
            </a:r>
            <a:r>
              <a:rPr lang="nl-NL" sz="2000" dirty="0" smtClean="0">
                <a:solidFill>
                  <a:srgbClr val="00B0F0"/>
                </a:solidFill>
              </a:rPr>
              <a:t>werd in de </a:t>
            </a:r>
            <a:r>
              <a:rPr lang="nl-NL" sz="2000" b="1" dirty="0" smtClean="0">
                <a:solidFill>
                  <a:srgbClr val="00B0F0"/>
                </a:solidFill>
              </a:rPr>
              <a:t>vuurpoel </a:t>
            </a:r>
            <a:r>
              <a:rPr lang="nl-NL" sz="2000" dirty="0" smtClean="0">
                <a:solidFill>
                  <a:srgbClr val="00B0F0"/>
                </a:solidFill>
              </a:rPr>
              <a:t>gegooid.</a:t>
            </a:r>
          </a:p>
          <a:p>
            <a:r>
              <a:rPr lang="nl-NL" sz="2000" dirty="0" smtClean="0">
                <a:solidFill>
                  <a:srgbClr val="00B0F0"/>
                </a:solidFill>
              </a:rPr>
              <a:t>(Openbaring 20:15)</a:t>
            </a:r>
            <a:endParaRPr lang="nl-NL"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Al eerder heb ik de mogelijkheid geopperd dat de heiligen vanuit het nieuwe Jeruzalem contact zullen hebben met de ongelovigen in de vuurpoel.</a:t>
            </a:r>
          </a:p>
          <a:p>
            <a:r>
              <a:rPr lang="nl-NL" sz="2000" dirty="0" smtClean="0"/>
              <a:t>Dit idee baseer ik op de volgende teksten:</a:t>
            </a:r>
          </a:p>
          <a:p>
            <a:endParaRPr lang="nl-NL" sz="2000" dirty="0" smtClean="0"/>
          </a:p>
          <a:p>
            <a:r>
              <a:rPr lang="nl-NL" sz="2000" dirty="0" smtClean="0">
                <a:solidFill>
                  <a:srgbClr val="00B0F0"/>
                </a:solidFill>
              </a:rPr>
              <a:t>Ze had een grote, hoge muur met twaalf poorten en bij elke poort stond een </a:t>
            </a:r>
            <a:r>
              <a:rPr lang="nl-NL" sz="2000" b="1" dirty="0" smtClean="0">
                <a:solidFill>
                  <a:srgbClr val="00B0F0"/>
                </a:solidFill>
              </a:rPr>
              <a:t>engel.</a:t>
            </a:r>
            <a:r>
              <a:rPr lang="nl-NL" sz="2000" dirty="0" smtClean="0">
                <a:solidFill>
                  <a:srgbClr val="00B0F0"/>
                </a:solidFill>
              </a:rPr>
              <a:t> (Openbaring 21:12a)</a:t>
            </a:r>
          </a:p>
          <a:p>
            <a:endParaRPr lang="nl-NL" sz="2000" dirty="0" smtClean="0">
              <a:solidFill>
                <a:srgbClr val="00B0F0"/>
              </a:solidFill>
            </a:endParaRPr>
          </a:p>
          <a:p>
            <a:r>
              <a:rPr lang="nl-NL" sz="2000" dirty="0" smtClean="0">
                <a:solidFill>
                  <a:srgbClr val="00B0F0"/>
                </a:solidFill>
              </a:rPr>
              <a:t>Maar </a:t>
            </a:r>
            <a:r>
              <a:rPr lang="nl-NL" sz="2000" b="1" dirty="0" smtClean="0">
                <a:solidFill>
                  <a:srgbClr val="00B0F0"/>
                </a:solidFill>
              </a:rPr>
              <a:t>alles wat verwerpelijk is en iedereen die zich met gruwelijke dingen en leugens inlaat</a:t>
            </a:r>
            <a:r>
              <a:rPr lang="nl-NL" sz="2000" dirty="0" smtClean="0">
                <a:solidFill>
                  <a:srgbClr val="00B0F0"/>
                </a:solidFill>
              </a:rPr>
              <a:t>, komt de stad niet binnen, alleen zij die in het boek van het leven staan, het boek van het Lam. </a:t>
            </a:r>
          </a:p>
          <a:p>
            <a:r>
              <a:rPr lang="nl-NL" sz="2000" dirty="0" smtClean="0">
                <a:solidFill>
                  <a:srgbClr val="00B0F0"/>
                </a:solidFill>
              </a:rPr>
              <a:t>(Openbaring 21:27)</a:t>
            </a:r>
          </a:p>
          <a:p>
            <a:endParaRPr lang="nl-NL" sz="2000" dirty="0" smtClean="0">
              <a:solidFill>
                <a:srgbClr val="00B0F0"/>
              </a:solidFill>
            </a:endParaRPr>
          </a:p>
          <a:p>
            <a:r>
              <a:rPr lang="nl-NL" sz="2000" dirty="0" smtClean="0">
                <a:solidFill>
                  <a:srgbClr val="00B0F0"/>
                </a:solidFill>
              </a:rPr>
              <a:t>In het midden van de stad en aan weerskanten van de rivier stond een levensboom, die twaalf vruchten gaf, elke maand zijn eigen vrucht. </a:t>
            </a:r>
          </a:p>
          <a:p>
            <a:r>
              <a:rPr lang="nl-NL" sz="2000" b="1" dirty="0" smtClean="0">
                <a:solidFill>
                  <a:srgbClr val="00B0F0"/>
                </a:solidFill>
              </a:rPr>
              <a:t>De bladeren van de boom brachten de volken genezing.</a:t>
            </a:r>
          </a:p>
          <a:p>
            <a:r>
              <a:rPr lang="nl-NL" sz="2000" dirty="0" smtClean="0">
                <a:solidFill>
                  <a:srgbClr val="00B0F0"/>
                </a:solidFill>
              </a:rPr>
              <a:t>(Openbaring 22:2)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6001643"/>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De engelen bij de twaalf poorten zorgen ervoor dat niemand de stad binnenkomt die zich met gruwelijke dingen en leugens inlaat.</a:t>
            </a:r>
          </a:p>
          <a:p>
            <a:r>
              <a:rPr lang="nl-NL" sz="2000" dirty="0" smtClean="0"/>
              <a:t>Alleen voor de heiligen staan de poorten open.</a:t>
            </a:r>
          </a:p>
          <a:p>
            <a:r>
              <a:rPr lang="nl-NL" sz="2000" dirty="0" smtClean="0"/>
              <a:t>Allen die niet in het boek van het leven staan, het boek van het Lam, komen de stad niet binnen.</a:t>
            </a:r>
          </a:p>
          <a:p>
            <a:endParaRPr lang="nl-NL" sz="2000" dirty="0" smtClean="0"/>
          </a:p>
          <a:p>
            <a:r>
              <a:rPr lang="nl-NL" sz="2000" dirty="0" smtClean="0"/>
              <a:t>Binnenin de stad staan drie levensbomen, één middenin de stad, en de andere twee aan weerskanten van de rivier.</a:t>
            </a:r>
          </a:p>
          <a:p>
            <a:r>
              <a:rPr lang="nl-NL" sz="2000" dirty="0" smtClean="0"/>
              <a:t>Deze levensbomen bezitten bladeren om de volken te genezen.</a:t>
            </a:r>
          </a:p>
          <a:p>
            <a:r>
              <a:rPr lang="nl-NL" sz="2000" dirty="0" smtClean="0"/>
              <a:t>De volken binnen de muren van het nieuwe Jeruzalem hebben geen genezing nodig. Zij kennen immers geen pijn. (Openbaring 21:4)</a:t>
            </a:r>
          </a:p>
          <a:p>
            <a:r>
              <a:rPr lang="nl-NL" sz="2000" dirty="0" smtClean="0"/>
              <a:t>Daarentegen zullen de volken buiten de muren van het nieuwe Jeruzalem, zij die in de vuurpoel zijn gegooid, zeker pijn ervaren.</a:t>
            </a:r>
          </a:p>
          <a:p>
            <a:endParaRPr lang="nl-NL" sz="2000" dirty="0" smtClean="0">
              <a:solidFill>
                <a:srgbClr val="00B0F0"/>
              </a:solidFill>
            </a:endParaRPr>
          </a:p>
          <a:p>
            <a:r>
              <a:rPr lang="nl-NL" sz="2000" dirty="0" smtClean="0">
                <a:solidFill>
                  <a:srgbClr val="FF0000"/>
                </a:solidFill>
              </a:rPr>
              <a:t>Het is nu, denk ik, aan de heiligen om die volken van hun pijn te verlossen.</a:t>
            </a:r>
          </a:p>
          <a:p>
            <a:r>
              <a:rPr lang="nl-NL" sz="2000" dirty="0" smtClean="0">
                <a:solidFill>
                  <a:srgbClr val="FF0000"/>
                </a:solidFill>
              </a:rPr>
              <a:t>Door hen die bladeren van de levensboom aan te reiken, maar bovenal om hen het evangelie uit te leggen. God wil immers dat niemand verloren gaat.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6309420"/>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Op de jongste dag ontvangen de heiligen zo te zien nog een grotere opdracht dan die eens aan Adam en Eva is gegeven.</a:t>
            </a:r>
          </a:p>
          <a:p>
            <a:r>
              <a:rPr lang="nl-NL" sz="2000" dirty="0" smtClean="0"/>
              <a:t>Adam en Eva moesten de aarde tot ontwikkeling brengen en over haar heersen.</a:t>
            </a:r>
          </a:p>
          <a:p>
            <a:r>
              <a:rPr lang="nl-NL" sz="2000" dirty="0" smtClean="0"/>
              <a:t>De heiligen daarentegen, zullen naast de vernieuwing van deze opdracht ook nog eens alle volken buiten de muren van Jeruzalem aan hen moeten onderwerpen.</a:t>
            </a:r>
          </a:p>
          <a:p>
            <a:r>
              <a:rPr lang="nl-NL" sz="2000" dirty="0" smtClean="0"/>
              <a:t>Zij zullen over die volken moeten gaan regeren en hen zover brengen dat zij cultuurschatten gaan voortbrengen.</a:t>
            </a:r>
          </a:p>
          <a:p>
            <a:r>
              <a:rPr lang="nl-NL" sz="2000" dirty="0" smtClean="0"/>
              <a:t>Cultuurschatten, die zij eens met liefde het nieuwe Jeruzalem zullen indragen.</a:t>
            </a:r>
          </a:p>
          <a:p>
            <a:r>
              <a:rPr lang="nl-NL" sz="2000" dirty="0" smtClean="0"/>
              <a:t>Tot eer en lof voor God.</a:t>
            </a:r>
          </a:p>
          <a:p>
            <a:endParaRPr lang="nl-NL" sz="2000" dirty="0" smtClean="0"/>
          </a:p>
          <a:p>
            <a:r>
              <a:rPr lang="nl-NL" sz="2000" dirty="0" smtClean="0"/>
              <a:t>God dwingt nooit iemand om in Hem te geloven.</a:t>
            </a:r>
          </a:p>
          <a:p>
            <a:r>
              <a:rPr lang="nl-NL" sz="2000" dirty="0" smtClean="0"/>
              <a:t>Kijk maar naar de gelijkenis van de verloren zoon.</a:t>
            </a:r>
          </a:p>
          <a:p>
            <a:r>
              <a:rPr lang="nl-NL" sz="2000" dirty="0" smtClean="0"/>
              <a:t>Ik denk, dat God na de jongste dag niet van strategie zal veranderen.</a:t>
            </a:r>
          </a:p>
          <a:p>
            <a:r>
              <a:rPr lang="nl-NL" sz="2000" dirty="0" smtClean="0"/>
              <a:t>Hij zou allen die in de vuurpoel zitten, in één </a:t>
            </a:r>
            <a:r>
              <a:rPr lang="nl-NL" sz="2000" dirty="0" smtClean="0"/>
              <a:t>moment </a:t>
            </a:r>
            <a:r>
              <a:rPr lang="nl-NL" sz="2000" dirty="0" smtClean="0"/>
              <a:t>tot geloof kunnen brengen.</a:t>
            </a:r>
          </a:p>
          <a:p>
            <a:r>
              <a:rPr lang="nl-NL" sz="2000" dirty="0" smtClean="0"/>
              <a:t>Maar zo werkt Hij nu niet, en later ook niet.</a:t>
            </a:r>
          </a:p>
          <a:p>
            <a:r>
              <a:rPr lang="nl-NL" sz="2000" dirty="0" smtClean="0">
                <a:solidFill>
                  <a:srgbClr val="FF0000"/>
                </a:solidFill>
              </a:rPr>
              <a:t>Ieder moet uit overtuiging kiezen.</a:t>
            </a:r>
          </a:p>
          <a:p>
            <a:r>
              <a:rPr lang="nl-NL" sz="2000" dirty="0" smtClean="0">
                <a:solidFill>
                  <a:srgbClr val="FF0000"/>
                </a:solidFill>
              </a:rPr>
              <a:t>Iedere ongelovige zal </a:t>
            </a:r>
            <a:r>
              <a:rPr lang="nl-NL" sz="2000" smtClean="0">
                <a:solidFill>
                  <a:srgbClr val="FF0000"/>
                </a:solidFill>
              </a:rPr>
              <a:t>tot </a:t>
            </a:r>
            <a:r>
              <a:rPr lang="nl-NL" sz="2000" smtClean="0">
                <a:solidFill>
                  <a:srgbClr val="FF0000"/>
                </a:solidFill>
              </a:rPr>
              <a:t>bezinning</a:t>
            </a:r>
            <a:r>
              <a:rPr lang="nl-NL" sz="2000" smtClean="0">
                <a:solidFill>
                  <a:srgbClr val="FF0000"/>
                </a:solidFill>
              </a:rPr>
              <a:t> </a:t>
            </a:r>
            <a:r>
              <a:rPr lang="nl-NL" sz="2000" dirty="0" smtClean="0">
                <a:solidFill>
                  <a:srgbClr val="FF0000"/>
                </a:solidFill>
              </a:rPr>
              <a:t>moeten komen.</a:t>
            </a:r>
          </a:p>
          <a:p>
            <a:r>
              <a:rPr lang="nl-NL" sz="2000" dirty="0" smtClean="0">
                <a:solidFill>
                  <a:srgbClr val="FF0000"/>
                </a:solidFill>
              </a:rPr>
              <a:t>In de vuurpoel zijn daarvoor ruimschoots de ingrediënten aanwezig.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332656"/>
            <a:ext cx="8712968" cy="2923877"/>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Het onderwerpen van alle volken buiten het nieuwe Jeruzalem kan lang gaan duren, misschien wel eeuwen.</a:t>
            </a:r>
          </a:p>
          <a:p>
            <a:r>
              <a:rPr lang="nl-NL" sz="2000" dirty="0" smtClean="0">
                <a:solidFill>
                  <a:srgbClr val="FF0000"/>
                </a:solidFill>
              </a:rPr>
              <a:t>Na verloop van al die eeuwen zullen uiteindelijk allen tot inkeer komen.</a:t>
            </a:r>
          </a:p>
          <a:p>
            <a:r>
              <a:rPr lang="nl-NL" sz="2000" dirty="0" smtClean="0">
                <a:solidFill>
                  <a:srgbClr val="FF0000"/>
                </a:solidFill>
              </a:rPr>
              <a:t>Maar tot dat het zover is zullen zij het bestuur van de heiligen over hen als een straf ervaren. Een eeuwige straf.</a:t>
            </a:r>
          </a:p>
          <a:p>
            <a:endParaRPr lang="nl-NL" sz="2000" dirty="0" smtClean="0">
              <a:solidFill>
                <a:srgbClr val="FF0000"/>
              </a:solidFill>
            </a:endParaRPr>
          </a:p>
          <a:p>
            <a:endParaRPr lang="nl-NL" sz="2000" dirty="0" smtClean="0">
              <a:solidFill>
                <a:srgbClr val="FF0000"/>
              </a:solidFill>
            </a:endParaRPr>
          </a:p>
        </p:txBody>
      </p:sp>
      <p:sp>
        <p:nvSpPr>
          <p:cNvPr id="3" name="Lijntoelichting 1 2"/>
          <p:cNvSpPr/>
          <p:nvPr/>
        </p:nvSpPr>
        <p:spPr>
          <a:xfrm>
            <a:off x="4427637" y="5733752"/>
            <a:ext cx="2160587" cy="863600"/>
          </a:xfrm>
          <a:prstGeom prst="borderCallout1">
            <a:avLst>
              <a:gd name="adj1" fmla="val 18750"/>
              <a:gd name="adj2" fmla="val -8333"/>
              <a:gd name="adj3" fmla="val -21751"/>
              <a:gd name="adj4" fmla="val -648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pic>
        <p:nvPicPr>
          <p:cNvPr id="5" name="Picture 2" descr="C:\Users\Nico\Pictures\Afbeeldingen paradijsthese\imagesCALQ347H.jpg"/>
          <p:cNvPicPr>
            <a:picLocks noChangeAspect="1" noChangeArrowheads="1"/>
          </p:cNvPicPr>
          <p:nvPr/>
        </p:nvPicPr>
        <p:blipFill>
          <a:blip r:embed="rId3" cstate="print"/>
          <a:srcRect/>
          <a:stretch>
            <a:fillRect/>
          </a:stretch>
        </p:blipFill>
        <p:spPr bwMode="auto">
          <a:xfrm>
            <a:off x="1187450" y="3285331"/>
            <a:ext cx="2447925" cy="2447925"/>
          </a:xfrm>
          <a:prstGeom prst="rect">
            <a:avLst/>
          </a:prstGeom>
          <a:noFill/>
          <a:ln w="9525">
            <a:noFill/>
            <a:miter lim="800000"/>
            <a:headEnd/>
            <a:tailEnd/>
          </a:ln>
        </p:spPr>
      </p:pic>
      <p:cxnSp>
        <p:nvCxnSpPr>
          <p:cNvPr id="6" name="Rechte verbindingslijn 5"/>
          <p:cNvCxnSpPr/>
          <p:nvPr/>
        </p:nvCxnSpPr>
        <p:spPr>
          <a:xfrm>
            <a:off x="2124075" y="3790156"/>
            <a:ext cx="576263"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Lijntoelichting 1 6"/>
          <p:cNvSpPr/>
          <p:nvPr/>
        </p:nvSpPr>
        <p:spPr>
          <a:xfrm>
            <a:off x="4427538" y="4725640"/>
            <a:ext cx="2160587" cy="863600"/>
          </a:xfrm>
          <a:prstGeom prst="borderCallout1">
            <a:avLst>
              <a:gd name="adj1" fmla="val 18750"/>
              <a:gd name="adj2" fmla="val -8333"/>
              <a:gd name="adj3" fmla="val 27211"/>
              <a:gd name="adj4" fmla="val -47178"/>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Gelijkbenige driehoek 7"/>
          <p:cNvSpPr/>
          <p:nvPr/>
        </p:nvSpPr>
        <p:spPr>
          <a:xfrm rot="10800000">
            <a:off x="2195513" y="5374481"/>
            <a:ext cx="431800" cy="215900"/>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Tekstvak 7"/>
          <p:cNvSpPr txBox="1">
            <a:spLocks noChangeArrowheads="1"/>
          </p:cNvSpPr>
          <p:nvPr/>
        </p:nvSpPr>
        <p:spPr bwMode="auto">
          <a:xfrm>
            <a:off x="4716463" y="4941540"/>
            <a:ext cx="1584325" cy="400050"/>
          </a:xfrm>
          <a:prstGeom prst="rect">
            <a:avLst/>
          </a:prstGeom>
          <a:noFill/>
          <a:ln w="9525">
            <a:noFill/>
            <a:miter lim="800000"/>
            <a:headEnd/>
            <a:tailEnd/>
          </a:ln>
        </p:spPr>
        <p:txBody>
          <a:bodyPr>
            <a:spAutoFit/>
          </a:bodyPr>
          <a:lstStyle/>
          <a:p>
            <a:r>
              <a:rPr lang="nl-NL" sz="2000" b="1" dirty="0">
                <a:latin typeface="Calibri" pitchFamily="34" charset="0"/>
              </a:rPr>
              <a:t>de vuurpoel</a:t>
            </a:r>
          </a:p>
        </p:txBody>
      </p:sp>
      <p:sp>
        <p:nvSpPr>
          <p:cNvPr id="10" name="Tekstvak 8"/>
          <p:cNvSpPr txBox="1">
            <a:spLocks noChangeArrowheads="1"/>
          </p:cNvSpPr>
          <p:nvPr/>
        </p:nvSpPr>
        <p:spPr bwMode="auto">
          <a:xfrm>
            <a:off x="4500662" y="5805190"/>
            <a:ext cx="2016125" cy="708025"/>
          </a:xfrm>
          <a:prstGeom prst="rect">
            <a:avLst/>
          </a:prstGeom>
          <a:noFill/>
          <a:ln w="9525">
            <a:noFill/>
            <a:miter lim="800000"/>
            <a:headEnd/>
            <a:tailEnd/>
          </a:ln>
        </p:spPr>
        <p:txBody>
          <a:bodyPr>
            <a:spAutoFit/>
          </a:bodyPr>
          <a:lstStyle/>
          <a:p>
            <a:pPr algn="ctr"/>
            <a:r>
              <a:rPr lang="nl-NL" sz="2000" b="1" dirty="0">
                <a:solidFill>
                  <a:srgbClr val="FFFF00"/>
                </a:solidFill>
                <a:latin typeface="Calibri" pitchFamily="34" charset="0"/>
              </a:rPr>
              <a:t>de poel van vuur</a:t>
            </a:r>
          </a:p>
          <a:p>
            <a:pPr algn="ctr"/>
            <a:r>
              <a:rPr lang="nl-NL" sz="2000" b="1" dirty="0">
                <a:solidFill>
                  <a:srgbClr val="FFFF00"/>
                </a:solidFill>
                <a:latin typeface="Calibri" pitchFamily="34" charset="0"/>
              </a:rPr>
              <a:t>en zwavel</a:t>
            </a:r>
          </a:p>
        </p:txBody>
      </p:sp>
      <p:sp>
        <p:nvSpPr>
          <p:cNvPr id="11" name="Lijntoelichting 1 10"/>
          <p:cNvSpPr/>
          <p:nvPr/>
        </p:nvSpPr>
        <p:spPr>
          <a:xfrm>
            <a:off x="4427538" y="2781424"/>
            <a:ext cx="2160587" cy="863600"/>
          </a:xfrm>
          <a:prstGeom prst="borderCallout1">
            <a:avLst>
              <a:gd name="adj1" fmla="val 18750"/>
              <a:gd name="adj2" fmla="val -8333"/>
              <a:gd name="adj3" fmla="val 84070"/>
              <a:gd name="adj4" fmla="val -69922"/>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11"/>
          <p:cNvSpPr txBox="1">
            <a:spLocks noChangeArrowheads="1"/>
          </p:cNvSpPr>
          <p:nvPr/>
        </p:nvSpPr>
        <p:spPr bwMode="auto">
          <a:xfrm>
            <a:off x="4572000" y="2852861"/>
            <a:ext cx="1655763" cy="708025"/>
          </a:xfrm>
          <a:prstGeom prst="rect">
            <a:avLst/>
          </a:prstGeom>
          <a:noFill/>
          <a:ln w="9525">
            <a:noFill/>
            <a:miter lim="800000"/>
            <a:headEnd/>
            <a:tailEnd/>
          </a:ln>
        </p:spPr>
        <p:txBody>
          <a:bodyPr>
            <a:spAutoFit/>
          </a:bodyPr>
          <a:lstStyle/>
          <a:p>
            <a:pPr algn="ctr"/>
            <a:r>
              <a:rPr lang="nl-NL" sz="2000" b="1" dirty="0">
                <a:latin typeface="Calibri" pitchFamily="34" charset="0"/>
              </a:rPr>
              <a:t>het nieuwe Jeruzalem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640960" cy="4093428"/>
          </a:xfrm>
          <a:prstGeom prst="rect">
            <a:avLst/>
          </a:prstGeom>
          <a:noFill/>
        </p:spPr>
        <p:txBody>
          <a:bodyPr wrap="square" rtlCol="0">
            <a:spAutoFit/>
          </a:bodyPr>
          <a:lstStyle/>
          <a:p>
            <a:pPr algn="ctr"/>
            <a:r>
              <a:rPr lang="nl-NL" sz="2400" b="1" dirty="0" smtClean="0">
                <a:solidFill>
                  <a:schemeClr val="bg1">
                    <a:lumMod val="65000"/>
                  </a:schemeClr>
                </a:solidFill>
              </a:rPr>
              <a:t>Parallel tussen het paradijs en het nieuwe Jeruzalem</a:t>
            </a:r>
          </a:p>
          <a:p>
            <a:endParaRPr lang="nl-NL" dirty="0" smtClean="0"/>
          </a:p>
          <a:p>
            <a:r>
              <a:rPr lang="nl-NL" sz="2000" dirty="0" smtClean="0"/>
              <a:t>Buiten het paradijs was de wereld anders dan erbinnen.</a:t>
            </a:r>
          </a:p>
          <a:p>
            <a:r>
              <a:rPr lang="nl-NL" sz="2000" dirty="0" smtClean="0"/>
              <a:t>Gezien het fossielenarchief moet de paradijstijd wel langer hebben geduurd dan dat wij gewoonlijk denken.</a:t>
            </a:r>
          </a:p>
          <a:p>
            <a:endParaRPr lang="nl-NL" sz="2000" dirty="0" smtClean="0"/>
          </a:p>
          <a:p>
            <a:r>
              <a:rPr lang="nl-NL" sz="2000" dirty="0" smtClean="0"/>
              <a:t>Buiten het nieuwe Jeruzalem zal de nieuwe wereld er anders uitzien dan erbinnen.</a:t>
            </a:r>
          </a:p>
          <a:p>
            <a:r>
              <a:rPr lang="nl-NL" sz="2000" dirty="0" smtClean="0"/>
              <a:t>Niet voor niets is het nieuwe Jeruzalem omgeven door een hoge muur, en worden alle twaalf poorten bewaakt door engelen.</a:t>
            </a:r>
          </a:p>
          <a:p>
            <a:r>
              <a:rPr lang="nl-NL" sz="2000" dirty="0" smtClean="0"/>
              <a:t>Gezien Gods liefde voor alle mensen zal de vuurpoeltijd langer duren dan we ons nu kunnen indenken. </a:t>
            </a:r>
          </a:p>
          <a:p>
            <a:r>
              <a:rPr lang="nl-NL" sz="2000" dirty="0" smtClean="0">
                <a:solidFill>
                  <a:srgbClr val="FF0000"/>
                </a:solidFill>
              </a:rPr>
              <a:t>Dat is Gods geheim.</a:t>
            </a:r>
            <a:endParaRPr lang="nl-NL"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r>
              <a:rPr lang="nl-NL" sz="2400" b="1" dirty="0" smtClean="0">
                <a:solidFill>
                  <a:schemeClr val="bg1">
                    <a:lumMod val="50000"/>
                  </a:schemeClr>
                </a:solidFill>
              </a:rPr>
              <a:t>Wordt elk mysterie opgelost?</a:t>
            </a:r>
          </a:p>
          <a:p>
            <a:endParaRPr lang="nl-NL" sz="2000" dirty="0" smtClean="0"/>
          </a:p>
          <a:p>
            <a:r>
              <a:rPr lang="nl-NL" sz="2000" dirty="0" smtClean="0"/>
              <a:t>De bijbel bestaat uit 66 boeken, waarbij elk boek iets toevoegt aan het geheel.</a:t>
            </a:r>
          </a:p>
          <a:p>
            <a:r>
              <a:rPr lang="nl-NL" sz="2000" dirty="0" smtClean="0"/>
              <a:t>Telkens blijkt zo dat Gods openbaring niet is afgerond.</a:t>
            </a:r>
          </a:p>
          <a:p>
            <a:r>
              <a:rPr lang="nl-NL" sz="2000" dirty="0" smtClean="0"/>
              <a:t>Voor dit moment hebben we aan de Bijbel meer dan genoeg.</a:t>
            </a:r>
          </a:p>
          <a:p>
            <a:r>
              <a:rPr lang="nl-NL" sz="2000" dirty="0" smtClean="0"/>
              <a:t>Want met name in het Nieuwe Testament is het grootste mysterie, de komst van Zijn Zoon naar de aarde, onthuld.</a:t>
            </a:r>
          </a:p>
          <a:p>
            <a:r>
              <a:rPr lang="nl-NL" sz="2000" dirty="0" smtClean="0"/>
              <a:t>Daar valt alle accent op, omdat dat het belangrijkste is.</a:t>
            </a:r>
          </a:p>
          <a:p>
            <a:endParaRPr lang="nl-NL" sz="2000" dirty="0" smtClean="0"/>
          </a:p>
          <a:p>
            <a:r>
              <a:rPr lang="nl-NL" sz="2000" dirty="0" smtClean="0"/>
              <a:t>Elk ander mysterie is daarmee vergeleken van veel mindere waarde.</a:t>
            </a:r>
          </a:p>
          <a:p>
            <a:r>
              <a:rPr lang="nl-NL" sz="2000" dirty="0" smtClean="0"/>
              <a:t>Wie het grootste mysterie niet begrijpt, moet zijn tijd niet te veel verdoen met het doorgronden van andere mysteries.</a:t>
            </a:r>
          </a:p>
          <a:p>
            <a:endParaRPr lang="nl-NL" sz="2000" dirty="0" smtClean="0"/>
          </a:p>
          <a:p>
            <a:r>
              <a:rPr lang="nl-NL" sz="2000" dirty="0" smtClean="0"/>
              <a:t>Ondanks dat kunnen die andere mysteries het zicht op de Bijbel gaan vertroebelen. Daarom is het zeker nodig om samen met alle heiligen ook die kleinere mysteries zo goed mogelijk te duiden.</a:t>
            </a:r>
          </a:p>
          <a:p>
            <a:r>
              <a:rPr lang="nl-NL" sz="2000" dirty="0" smtClean="0">
                <a:solidFill>
                  <a:srgbClr val="C00000"/>
                </a:solidFill>
              </a:rPr>
              <a:t>In mijn these heb ik het gehad over de schepping, en deze zo weten te duiden dat Gods openbaring op geen enkele manier in conflict komt met de wetenschap</a:t>
            </a:r>
            <a:r>
              <a:rPr lang="nl-NL" sz="20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Nebukadnessar erkende de HEER al als de onthuller van mysteries.</a:t>
            </a:r>
          </a:p>
          <a:p>
            <a:endParaRPr lang="nl-NL" sz="2000" dirty="0" smtClean="0"/>
          </a:p>
          <a:p>
            <a:r>
              <a:rPr lang="nl-NL" sz="2000" dirty="0" smtClean="0">
                <a:solidFill>
                  <a:srgbClr val="00B0F0"/>
                </a:solidFill>
              </a:rPr>
              <a:t>De koning zei tegen Daniël: ‘Het is waar, Uw God is de God der Goden en de Heer der koningen. </a:t>
            </a:r>
            <a:r>
              <a:rPr lang="nl-NL" sz="2000" b="1" dirty="0" smtClean="0">
                <a:solidFill>
                  <a:srgbClr val="00B0F0"/>
                </a:solidFill>
              </a:rPr>
              <a:t>Hij onthult mysteries </a:t>
            </a:r>
            <a:r>
              <a:rPr lang="nl-NL" sz="2000" dirty="0" smtClean="0">
                <a:solidFill>
                  <a:srgbClr val="00B0F0"/>
                </a:solidFill>
              </a:rPr>
              <a:t>en daardoor hebt u dit mysterie kunnen onthullen.’</a:t>
            </a:r>
          </a:p>
          <a:p>
            <a:r>
              <a:rPr lang="nl-NL" sz="2000" dirty="0" smtClean="0">
                <a:solidFill>
                  <a:srgbClr val="00B0F0"/>
                </a:solidFill>
              </a:rPr>
              <a:t>Daniël 2:47</a:t>
            </a:r>
          </a:p>
          <a:p>
            <a:endParaRPr lang="nl-NL" sz="2000" dirty="0" smtClean="0"/>
          </a:p>
          <a:p>
            <a:r>
              <a:rPr lang="nl-NL" sz="2000" dirty="0" smtClean="0"/>
              <a:t>In Christus heeft God een groot mysterie onthuld.</a:t>
            </a:r>
          </a:p>
          <a:p>
            <a:r>
              <a:rPr lang="nl-NL" sz="2000" dirty="0" smtClean="0"/>
              <a:t>De apostelen hebben dit verder mogen uitwerken.</a:t>
            </a:r>
            <a:br>
              <a:rPr lang="nl-NL" sz="2000" dirty="0" smtClean="0"/>
            </a:br>
            <a:r>
              <a:rPr lang="nl-NL" sz="2000" dirty="0" smtClean="0"/>
              <a:t/>
            </a:r>
            <a:br>
              <a:rPr lang="nl-NL" sz="2000" dirty="0" smtClean="0"/>
            </a:br>
            <a:r>
              <a:rPr lang="nl-NL" sz="2000" dirty="0" smtClean="0">
                <a:solidFill>
                  <a:srgbClr val="00B0F0"/>
                </a:solidFill>
              </a:rPr>
              <a:t>Dit mysterie heeft Hij onthuld: Zijn voornemen om met Christus de voltooiing van de tijd te verwezenlijken en Zijn besluit om alles in de hemel en op aarde onder één hoofd bijeen te brengen, onder Christus.</a:t>
            </a:r>
          </a:p>
          <a:p>
            <a:r>
              <a:rPr lang="nl-NL" sz="2000" dirty="0" smtClean="0">
                <a:solidFill>
                  <a:srgbClr val="00B0F0"/>
                </a:solidFill>
              </a:rPr>
              <a:t>Efeziërs 1:9</a:t>
            </a:r>
          </a:p>
          <a:p>
            <a:endParaRPr lang="nl-NL" sz="2000" dirty="0" smtClean="0"/>
          </a:p>
          <a:p>
            <a:endParaRPr lang="nl-NL" sz="2000" dirty="0" smtClean="0"/>
          </a:p>
          <a:p>
            <a:endParaRPr lang="nl-NL"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Het mysterie van de eindtijd heb ik ook zo goed als mogelijk proberen te duiden.</a:t>
            </a:r>
          </a:p>
          <a:p>
            <a:r>
              <a:rPr lang="nl-NL" sz="2000" dirty="0" smtClean="0"/>
              <a:t>Er zijn lijnen doorgetrokken en zo is een beeld ontstaan waarin Jezus als grotere overwinnaar uitkomt dan in de gangbare beeldvorming.</a:t>
            </a:r>
          </a:p>
          <a:p>
            <a:r>
              <a:rPr lang="nl-NL" sz="2000" dirty="0" smtClean="0"/>
              <a:t>In de gangbare beeldvorming immers heeft Satan de meeste volgers.</a:t>
            </a:r>
          </a:p>
          <a:p>
            <a:r>
              <a:rPr lang="nl-NL" sz="2000" dirty="0" smtClean="0"/>
              <a:t>Al die volgers komen in de hel.</a:t>
            </a:r>
          </a:p>
          <a:p>
            <a:r>
              <a:rPr lang="nl-NL" sz="2000" dirty="0" smtClean="0"/>
              <a:t>Verreweg de meeste mensen gaan zo verloren en hen wacht een hels lot.</a:t>
            </a:r>
          </a:p>
          <a:p>
            <a:r>
              <a:rPr lang="nl-NL" sz="2000" dirty="0" smtClean="0"/>
              <a:t>Jezus is weliswaar overwinnaar, maar Hij redt slechts weinigen.</a:t>
            </a:r>
          </a:p>
          <a:p>
            <a:r>
              <a:rPr lang="nl-NL" sz="2000" dirty="0" smtClean="0"/>
              <a:t>De meeste mensen, allen die </a:t>
            </a:r>
            <a:r>
              <a:rPr lang="nl-NL" sz="2000" b="1" dirty="0" smtClean="0"/>
              <a:t>niet</a:t>
            </a:r>
            <a:r>
              <a:rPr lang="nl-NL" sz="2000" dirty="0" smtClean="0"/>
              <a:t> in Hem geloven, gaan verloren.</a:t>
            </a:r>
          </a:p>
          <a:p>
            <a:endParaRPr lang="nl-NL" sz="2000" dirty="0" smtClean="0"/>
          </a:p>
          <a:p>
            <a:r>
              <a:rPr lang="nl-NL" sz="2000" dirty="0" smtClean="0"/>
              <a:t>Dit gangbare beeld gaat kantelen, voor wie </a:t>
            </a:r>
            <a:r>
              <a:rPr lang="nl-NL" sz="2000" b="1" dirty="0" smtClean="0">
                <a:solidFill>
                  <a:srgbClr val="C00000"/>
                </a:solidFill>
              </a:rPr>
              <a:t>de plot </a:t>
            </a:r>
            <a:r>
              <a:rPr lang="nl-NL" sz="2000" dirty="0" smtClean="0"/>
              <a:t>in Openbaring ziet.</a:t>
            </a:r>
          </a:p>
          <a:p>
            <a:r>
              <a:rPr lang="nl-NL" sz="2000" dirty="0" smtClean="0"/>
              <a:t>God geeft een herkansing en daarna nog één.</a:t>
            </a:r>
          </a:p>
          <a:p>
            <a:r>
              <a:rPr lang="nl-NL" sz="2000" dirty="0" smtClean="0"/>
              <a:t>Het is Gods plan om uiteindelijk iedereen te redden.</a:t>
            </a:r>
          </a:p>
          <a:p>
            <a:r>
              <a:rPr lang="nl-NL" sz="2000" dirty="0" smtClean="0"/>
              <a:t>De hel is slechts van voorbijgaande aard, waar ongelovigen een passende straf zullen ontvangen.</a:t>
            </a:r>
          </a:p>
          <a:p>
            <a:r>
              <a:rPr lang="nl-NL" sz="2000" dirty="0" smtClean="0"/>
              <a:t>Dit idee lost tevens het mysterie van de uitverkiezing op.</a:t>
            </a:r>
          </a:p>
          <a:p>
            <a:r>
              <a:rPr lang="nl-NL" sz="2000" dirty="0" smtClean="0"/>
              <a:t>Uiteindelijk zal blijken dat de zondeval Gods plannen niet doorkruist heeft.</a:t>
            </a:r>
          </a:p>
          <a:p>
            <a:r>
              <a:rPr lang="nl-NL" sz="2000" dirty="0" smtClean="0"/>
              <a:t>God komt via al de miljarden scenario’s uit bij het plan dat Hem voor ogen stond.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God openbaart zich in zijn Woord stap voor stap.</a:t>
            </a:r>
          </a:p>
          <a:p>
            <a:r>
              <a:rPr lang="nl-NL" sz="2000" dirty="0" smtClean="0"/>
              <a:t>Jezus sprak eens de Emmaüsgangers aan en wees hen erop dat de profeten het lijden van de knecht van de Heer al voorzegd hadden.</a:t>
            </a:r>
          </a:p>
          <a:p>
            <a:r>
              <a:rPr lang="nl-NL" sz="2000" dirty="0" smtClean="0"/>
              <a:t>Jezus deed dit pas na zijn opstanding.</a:t>
            </a:r>
          </a:p>
          <a:p>
            <a:r>
              <a:rPr lang="nl-NL" sz="2000" dirty="0" smtClean="0"/>
              <a:t>Als hij dit mysterie een jaar eerder had onthuld, dan had het contraproductief kunnen werken. </a:t>
            </a:r>
          </a:p>
          <a:p>
            <a:r>
              <a:rPr lang="nl-NL" sz="2000" dirty="0" smtClean="0"/>
              <a:t>Jezus heeft vóór Zijn kruisiging Zijn discipelen wel verteld dat Hij zou moeten lijden en sterven, maar kennelijk heeft Hij doelbewust dat niet op een manier gedaan, waardoor zij het op dat moment direct hebben begrepen. </a:t>
            </a:r>
            <a:br>
              <a:rPr lang="nl-NL" sz="2000" dirty="0" smtClean="0"/>
            </a:br>
            <a:r>
              <a:rPr lang="nl-NL" sz="2000" dirty="0" err="1" smtClean="0"/>
              <a:t>Wél</a:t>
            </a:r>
            <a:r>
              <a:rPr lang="nl-NL" sz="2000" dirty="0" smtClean="0"/>
              <a:t> herinnerden ze zich pas </a:t>
            </a:r>
            <a:r>
              <a:rPr lang="nl-NL" sz="2000" dirty="0" smtClean="0">
                <a:solidFill>
                  <a:srgbClr val="C00000"/>
                </a:solidFill>
              </a:rPr>
              <a:t>later</a:t>
            </a:r>
            <a:r>
              <a:rPr lang="nl-NL" sz="2000" dirty="0" smtClean="0"/>
              <a:t> Zijn woorden.</a:t>
            </a:r>
          </a:p>
          <a:p>
            <a:r>
              <a:rPr lang="nl-NL" sz="2000" dirty="0" smtClean="0"/>
              <a:t>God neemt zo op Zijn tijd een sluier weg over iets wat Hij al eerder had gezegd.</a:t>
            </a:r>
          </a:p>
          <a:p>
            <a:r>
              <a:rPr lang="nl-NL" sz="2000" dirty="0" smtClean="0"/>
              <a:t>Maar eigenlijk hadden de Emmaüsgangers het wel moeten weten!</a:t>
            </a:r>
          </a:p>
          <a:p>
            <a:r>
              <a:rPr lang="nl-NL" sz="2000" dirty="0" smtClean="0"/>
              <a:t>Daar sprak Jezus hen op aan!</a:t>
            </a:r>
          </a:p>
          <a:p>
            <a:endParaRPr lang="nl-NL" sz="2000" dirty="0" smtClean="0"/>
          </a:p>
          <a:p>
            <a:r>
              <a:rPr lang="nl-NL" sz="2000" dirty="0" smtClean="0"/>
              <a:t>Er zijn mysteries in de Bijbel die wij moeten oplossen.</a:t>
            </a:r>
          </a:p>
          <a:p>
            <a:r>
              <a:rPr lang="nl-NL" sz="2000" dirty="0" smtClean="0"/>
              <a:t>God staat gereed om de sluier weg te nemen.</a:t>
            </a:r>
          </a:p>
          <a:p>
            <a:r>
              <a:rPr lang="nl-NL" sz="2000" dirty="0" smtClean="0"/>
              <a:t>Maar Hij verwacht van ons wel enige activiteit. Wie is aan zet?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De Bijbel kent meerdere mysteries.</a:t>
            </a:r>
          </a:p>
          <a:p>
            <a:r>
              <a:rPr lang="nl-NL" sz="2000" dirty="0" smtClean="0"/>
              <a:t>De een blijft er liever van af, de ander denkt er liever over door.</a:t>
            </a:r>
          </a:p>
          <a:p>
            <a:r>
              <a:rPr lang="nl-NL" sz="2000" dirty="0" smtClean="0"/>
              <a:t>Zo zijn we gelukkig allemaal verschillend.</a:t>
            </a:r>
          </a:p>
          <a:p>
            <a:r>
              <a:rPr lang="nl-NL" sz="2000" dirty="0" smtClean="0"/>
              <a:t>Niet iedereen hoeft door te denken over een mysterie.</a:t>
            </a:r>
          </a:p>
          <a:p>
            <a:r>
              <a:rPr lang="nl-NL" sz="2000" dirty="0" smtClean="0"/>
              <a:t>Vaak heeft het doordenken over een mysterie weinig zin.</a:t>
            </a:r>
          </a:p>
          <a:p>
            <a:r>
              <a:rPr lang="nl-NL" sz="2000" dirty="0" smtClean="0"/>
              <a:t>Zeker als je niet verder komt.</a:t>
            </a:r>
          </a:p>
          <a:p>
            <a:r>
              <a:rPr lang="nl-NL" sz="2000" dirty="0" smtClean="0"/>
              <a:t>Dan is het goed om het een tijdlang te laten liggen.</a:t>
            </a:r>
          </a:p>
          <a:p>
            <a:endParaRPr lang="nl-NL" sz="2000" dirty="0" smtClean="0"/>
          </a:p>
          <a:p>
            <a:r>
              <a:rPr lang="nl-NL" sz="2000" dirty="0" smtClean="0"/>
              <a:t>Maar anderzijds staat een mysterie niet zomaar in de Bijbel.</a:t>
            </a:r>
          </a:p>
          <a:p>
            <a:r>
              <a:rPr lang="nl-NL" sz="2000" dirty="0" smtClean="0"/>
              <a:t>God wil gekend worden.</a:t>
            </a:r>
          </a:p>
          <a:p>
            <a:r>
              <a:rPr lang="nl-NL" sz="2000" dirty="0" smtClean="0"/>
              <a:t>Hij daagt ons uit.</a:t>
            </a:r>
          </a:p>
          <a:p>
            <a:r>
              <a:rPr lang="nl-NL" sz="2000" dirty="0" smtClean="0"/>
              <a:t>Hij componeerde in de Bijbel ook moeilijke gedeelten om ons aan het denken te zetten. Openbaring is niet voor niets een lastig boek.</a:t>
            </a:r>
          </a:p>
          <a:p>
            <a:r>
              <a:rPr lang="nl-NL" sz="2000" dirty="0" smtClean="0"/>
              <a:t>Het lijkt erop dat je daarop nooit uitgedacht raakt.</a:t>
            </a:r>
          </a:p>
          <a:p>
            <a:r>
              <a:rPr lang="nl-NL" sz="2000" dirty="0" smtClean="0"/>
              <a:t>En toch: God wil gekend worden.</a:t>
            </a:r>
          </a:p>
          <a:p>
            <a:r>
              <a:rPr lang="nl-NL" sz="2000" dirty="0" smtClean="0"/>
              <a:t>Juist in Openbaring geeft Hij grootse vergezichten.</a:t>
            </a:r>
          </a:p>
          <a:p>
            <a:r>
              <a:rPr lang="nl-NL" sz="2000" dirty="0" smtClean="0"/>
              <a:t>Juist in Openbaring staat de plot.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De meeste Joden geloven niet in Christus.</a:t>
            </a:r>
          </a:p>
          <a:p>
            <a:r>
              <a:rPr lang="nl-NL" sz="2000" dirty="0" smtClean="0"/>
              <a:t>God heeft hen gesluierd.</a:t>
            </a:r>
          </a:p>
          <a:p>
            <a:r>
              <a:rPr lang="nl-NL" sz="2000" dirty="0" smtClean="0"/>
              <a:t>Alleen in Christus is die sluier weg te nemen.</a:t>
            </a:r>
          </a:p>
          <a:p>
            <a:r>
              <a:rPr lang="nl-NL" sz="2000" dirty="0" smtClean="0"/>
              <a:t>Dat zal eens gebeuren, want geheel Israël zal behouden worden.</a:t>
            </a:r>
          </a:p>
          <a:p>
            <a:r>
              <a:rPr lang="nl-NL" sz="2000" dirty="0" smtClean="0"/>
              <a:t>Zo voert God Zijn plannen uit.</a:t>
            </a:r>
          </a:p>
          <a:p>
            <a:endParaRPr lang="nl-NL" sz="2000" dirty="0" smtClean="0"/>
          </a:p>
          <a:p>
            <a:r>
              <a:rPr lang="nl-NL" sz="2000" dirty="0" smtClean="0"/>
              <a:t>Het lijkt erop dat er ook een sluier over Openbaring ligt.</a:t>
            </a:r>
          </a:p>
          <a:p>
            <a:r>
              <a:rPr lang="nl-NL" sz="2000" dirty="0" smtClean="0"/>
              <a:t>Openbaring is een moeilijk te begrijpen boek.</a:t>
            </a:r>
          </a:p>
          <a:p>
            <a:r>
              <a:rPr lang="nl-NL" sz="2000" dirty="0" smtClean="0"/>
              <a:t>Wellicht heeft God doelbewust een sluier over Openbaring gelegd.</a:t>
            </a:r>
          </a:p>
          <a:p>
            <a:r>
              <a:rPr lang="nl-NL" sz="2000" dirty="0" smtClean="0"/>
              <a:t>Dit om te voorkomen dat het zou worden misbruikt.</a:t>
            </a:r>
          </a:p>
          <a:p>
            <a:r>
              <a:rPr lang="nl-NL" sz="2000" dirty="0" smtClean="0"/>
              <a:t>Dit om in de eindtijd deze sluier weg te nemen.</a:t>
            </a:r>
          </a:p>
          <a:p>
            <a:endParaRPr lang="nl-NL" sz="2000" dirty="0" smtClean="0"/>
          </a:p>
          <a:p>
            <a:r>
              <a:rPr lang="nl-NL" sz="2000" dirty="0" smtClean="0"/>
              <a:t>Nu begeef ik mij op glad ijs.</a:t>
            </a:r>
          </a:p>
          <a:p>
            <a:r>
              <a:rPr lang="nl-NL" sz="2000" dirty="0" smtClean="0"/>
              <a:t>Mohammed heeft </a:t>
            </a:r>
            <a:r>
              <a:rPr lang="nl-NL" sz="2000" b="1" dirty="0" smtClean="0"/>
              <a:t>de plot </a:t>
            </a:r>
            <a:r>
              <a:rPr lang="nl-NL" sz="2000" dirty="0" smtClean="0"/>
              <a:t>van de Bijbel niet ontdekt, en schildert daardoor Allah af als een God waarbij verreweg de meeste mensen omkomen.</a:t>
            </a:r>
          </a:p>
          <a:p>
            <a:endParaRPr lang="nl-NL" sz="2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386090"/>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Wie in deze eindtijd </a:t>
            </a:r>
            <a:r>
              <a:rPr lang="nl-NL" sz="2000" b="1" dirty="0" smtClean="0"/>
              <a:t>de plot </a:t>
            </a:r>
            <a:r>
              <a:rPr lang="nl-NL" sz="2000" dirty="0" smtClean="0"/>
              <a:t>in Openbaring op zijn waarde inschat, zal ontdekken dat na deze tijd nog vele tijdsperioden zullen volgen.</a:t>
            </a:r>
          </a:p>
          <a:p>
            <a:r>
              <a:rPr lang="nl-NL" sz="2000" dirty="0" smtClean="0"/>
              <a:t>God regeert immers van eeuwigheid tot eeuwigheid.</a:t>
            </a:r>
          </a:p>
          <a:p>
            <a:r>
              <a:rPr lang="nl-NL" sz="2000" dirty="0" smtClean="0"/>
              <a:t>In de volgende tijdsperiode krijgen alle ongelovigen een nieuwe kans.</a:t>
            </a:r>
          </a:p>
          <a:p>
            <a:r>
              <a:rPr lang="nl-NL" sz="2000" dirty="0" smtClean="0"/>
              <a:t>Zo zullen uiteindelijk alle mensen gered worden.</a:t>
            </a:r>
          </a:p>
          <a:p>
            <a:r>
              <a:rPr lang="nl-NL" sz="2000" dirty="0" smtClean="0"/>
              <a:t>Zo zullen ook, allen die op dit moment Christus verwerpen, daarvoor een passende straf krijgen.</a:t>
            </a:r>
          </a:p>
          <a:p>
            <a:r>
              <a:rPr lang="nl-NL" sz="2000" dirty="0" smtClean="0"/>
              <a:t>Zeker zullen allen die gruweldaden hebben verricht daarvoor extra gestraft worden.</a:t>
            </a:r>
          </a:p>
          <a:p>
            <a:r>
              <a:rPr lang="nl-NL" sz="2000" dirty="0" smtClean="0"/>
              <a:t>Want God is zowel rechtvaardig als liefdevol.</a:t>
            </a:r>
          </a:p>
          <a:p>
            <a:r>
              <a:rPr lang="nl-NL" sz="2000" dirty="0" smtClean="0"/>
              <a:t>In Hem vloeien gerechtigheid en liefde samen.</a:t>
            </a:r>
          </a:p>
          <a:p>
            <a:endParaRPr lang="nl-NL" sz="2000" dirty="0" smtClean="0"/>
          </a:p>
          <a:p>
            <a:r>
              <a:rPr lang="nl-NL" sz="2000" dirty="0" smtClean="0"/>
              <a:t>Omdat Mohammed </a:t>
            </a:r>
            <a:r>
              <a:rPr lang="nl-NL" sz="2000" b="1" dirty="0" smtClean="0"/>
              <a:t>dit plot </a:t>
            </a:r>
            <a:r>
              <a:rPr lang="nl-NL" sz="2000" dirty="0" smtClean="0"/>
              <a:t>niet begrepen heeft, komt zijn religie in de eindtijd op achterstand te staan. </a:t>
            </a:r>
          </a:p>
          <a:p>
            <a:r>
              <a:rPr lang="nl-NL" sz="2000" b="1" dirty="0" smtClean="0">
                <a:solidFill>
                  <a:srgbClr val="C00000"/>
                </a:solidFill>
              </a:rPr>
              <a:t>De God van Jezus Christus is veel barmhartiger dan Allah.</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3231654"/>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God onthult elke mysterie op Zijn tijd.</a:t>
            </a:r>
          </a:p>
          <a:p>
            <a:r>
              <a:rPr lang="nl-NL" sz="2000" dirty="0" smtClean="0"/>
              <a:t>Na de jongste dag zullen alle mysteries worden onthuld.</a:t>
            </a:r>
          </a:p>
          <a:p>
            <a:r>
              <a:rPr lang="nl-NL" sz="2000" dirty="0" smtClean="0"/>
              <a:t>Maar, denk ik, niet allemaal tegelijk.</a:t>
            </a:r>
          </a:p>
          <a:p>
            <a:r>
              <a:rPr lang="nl-NL" sz="2000" dirty="0" smtClean="0"/>
              <a:t>Zo zal op een gegeven moment de zon opgebrand raken.</a:t>
            </a:r>
          </a:p>
          <a:p>
            <a:r>
              <a:rPr lang="nl-NL" sz="2000" dirty="0" smtClean="0"/>
              <a:t>Dan zal God zelf voor het licht zorgen.</a:t>
            </a:r>
          </a:p>
          <a:p>
            <a:r>
              <a:rPr lang="nl-NL" sz="2000" dirty="0" smtClean="0"/>
              <a:t>Hoe?</a:t>
            </a:r>
          </a:p>
          <a:p>
            <a:r>
              <a:rPr lang="nl-NL" sz="2000" dirty="0" smtClean="0"/>
              <a:t>We zullen het moeten afwachten.</a:t>
            </a:r>
          </a:p>
          <a:p>
            <a:endParaRPr lang="nl-NL" sz="2000" b="1" dirty="0" smtClean="0">
              <a:solidFill>
                <a:srgbClr val="C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908720"/>
            <a:ext cx="8424936" cy="4401205"/>
          </a:xfrm>
          <a:prstGeom prst="rect">
            <a:avLst/>
          </a:prstGeom>
          <a:solidFill>
            <a:schemeClr val="tx2">
              <a:lumMod val="40000"/>
              <a:lumOff val="60000"/>
            </a:schemeClr>
          </a:solidFill>
        </p:spPr>
        <p:txBody>
          <a:bodyPr wrap="square" rtlCol="0">
            <a:spAutoFit/>
          </a:bodyPr>
          <a:lstStyle/>
          <a:p>
            <a:endParaRPr lang="nl-NL" sz="2800" dirty="0" smtClean="0"/>
          </a:p>
          <a:p>
            <a:endParaRPr lang="nl-NL" sz="2800" dirty="0" smtClean="0"/>
          </a:p>
          <a:p>
            <a:r>
              <a:rPr lang="nl-NL" sz="2800" dirty="0" smtClean="0"/>
              <a:t>	De duivelen dansen in hun </a:t>
            </a:r>
            <a:r>
              <a:rPr lang="nl-NL" sz="2800" i="1" dirty="0" smtClean="0">
                <a:solidFill>
                  <a:srgbClr val="C00000"/>
                </a:solidFill>
              </a:rPr>
              <a:t>begin met</a:t>
            </a:r>
            <a:r>
              <a:rPr lang="nl-NL" sz="2800" dirty="0" smtClean="0"/>
              <a:t>,</a:t>
            </a:r>
          </a:p>
          <a:p>
            <a:r>
              <a:rPr lang="nl-NL" sz="2800" dirty="0" smtClean="0"/>
              <a:t>	doch in hun </a:t>
            </a:r>
            <a:r>
              <a:rPr lang="nl-NL" sz="2800" i="1" dirty="0" smtClean="0">
                <a:solidFill>
                  <a:srgbClr val="C00000"/>
                </a:solidFill>
              </a:rPr>
              <a:t>einde zonder </a:t>
            </a:r>
            <a:r>
              <a:rPr lang="nl-NL" sz="2800" dirty="0" smtClean="0"/>
              <a:t>de mens;</a:t>
            </a:r>
          </a:p>
          <a:p>
            <a:r>
              <a:rPr lang="nl-NL" sz="2800" dirty="0" smtClean="0"/>
              <a:t>	de engelen echter zingen in hun </a:t>
            </a:r>
            <a:r>
              <a:rPr lang="nl-NL" sz="2800" i="1" dirty="0" smtClean="0">
                <a:solidFill>
                  <a:srgbClr val="C00000"/>
                </a:solidFill>
              </a:rPr>
              <a:t>begin zonder</a:t>
            </a:r>
            <a:r>
              <a:rPr lang="nl-NL" sz="2800" dirty="0" smtClean="0"/>
              <a:t>,</a:t>
            </a:r>
          </a:p>
          <a:p>
            <a:r>
              <a:rPr lang="nl-NL" sz="2800" dirty="0" smtClean="0"/>
              <a:t>	maar in het </a:t>
            </a:r>
            <a:r>
              <a:rPr lang="nl-NL" sz="2800" i="1" dirty="0" smtClean="0">
                <a:solidFill>
                  <a:srgbClr val="C00000"/>
                </a:solidFill>
              </a:rPr>
              <a:t>einde met </a:t>
            </a:r>
            <a:r>
              <a:rPr lang="nl-NL" sz="2800" dirty="0" smtClean="0"/>
              <a:t>de mens.</a:t>
            </a:r>
          </a:p>
          <a:p>
            <a:endParaRPr lang="nl-NL" sz="2800" dirty="0" smtClean="0"/>
          </a:p>
          <a:p>
            <a:r>
              <a:rPr lang="nl-NL" sz="2400" dirty="0" smtClean="0"/>
              <a:t>	Uit Aforismen van dr. K. Schilder</a:t>
            </a:r>
          </a:p>
          <a:p>
            <a:endParaRPr lang="nl-NL" sz="2400" dirty="0" smtClean="0"/>
          </a:p>
          <a:p>
            <a:endParaRPr lang="nl-NL" dirty="0" smtClean="0"/>
          </a:p>
          <a:p>
            <a:endParaRPr lang="nl-N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39552" y="476672"/>
            <a:ext cx="5112568" cy="2462213"/>
          </a:xfrm>
          <a:prstGeom prst="rect">
            <a:avLst/>
          </a:prstGeom>
          <a:solidFill>
            <a:schemeClr val="tx2">
              <a:lumMod val="40000"/>
              <a:lumOff val="60000"/>
            </a:schemeClr>
          </a:solidFill>
        </p:spPr>
        <p:txBody>
          <a:bodyPr wrap="square" rtlCol="0">
            <a:spAutoFit/>
          </a:bodyPr>
          <a:lstStyle/>
          <a:p>
            <a:endParaRPr lang="nl-NL" sz="2800" dirty="0" smtClean="0"/>
          </a:p>
          <a:p>
            <a:r>
              <a:rPr lang="nl-NL" sz="2800" dirty="0" smtClean="0"/>
              <a:t>   God belooft geen hemel;</a:t>
            </a:r>
          </a:p>
          <a:p>
            <a:r>
              <a:rPr lang="nl-NL" sz="2800" dirty="0" smtClean="0"/>
              <a:t>   Hij belooft </a:t>
            </a:r>
            <a:r>
              <a:rPr lang="nl-NL" sz="2800" i="1" dirty="0" smtClean="0">
                <a:solidFill>
                  <a:srgbClr val="C00000"/>
                </a:solidFill>
              </a:rPr>
              <a:t>verblijf</a:t>
            </a:r>
            <a:r>
              <a:rPr lang="nl-NL" sz="2800" dirty="0" smtClean="0"/>
              <a:t> in de hemel.</a:t>
            </a:r>
          </a:p>
          <a:p>
            <a:endParaRPr lang="nl-NL" sz="2800" dirty="0" smtClean="0"/>
          </a:p>
          <a:p>
            <a:r>
              <a:rPr lang="nl-NL" sz="2400" dirty="0" smtClean="0"/>
              <a:t>    Uit Aforismen van dr. K. Schilder</a:t>
            </a:r>
            <a:endParaRPr lang="nl-NL" dirty="0" smtClean="0"/>
          </a:p>
          <a:p>
            <a:endParaRPr lang="nl-NL" dirty="0"/>
          </a:p>
        </p:txBody>
      </p:sp>
      <p:pic>
        <p:nvPicPr>
          <p:cNvPr id="1026" name="Picture 2" descr="C:\Users\Nico\Pictures\Afbeeldingen paradijsthese\perspectief.jpg"/>
          <p:cNvPicPr>
            <a:picLocks noChangeAspect="1" noChangeArrowheads="1"/>
          </p:cNvPicPr>
          <p:nvPr/>
        </p:nvPicPr>
        <p:blipFill>
          <a:blip r:embed="rId3" cstate="print"/>
          <a:srcRect/>
          <a:stretch>
            <a:fillRect/>
          </a:stretch>
        </p:blipFill>
        <p:spPr bwMode="auto">
          <a:xfrm>
            <a:off x="3707452" y="2924944"/>
            <a:ext cx="4821887" cy="361925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De apostelen hebben het mysterie van Jezus Christus verder mogen onthullen.</a:t>
            </a:r>
          </a:p>
          <a:p>
            <a:r>
              <a:rPr lang="nl-NL" sz="2000" dirty="0" smtClean="0"/>
              <a:t>Het mysterie dat in alle eeuwen en voor alle generaties verborgen is geweest, is nu aan alle heiligen onthuld.</a:t>
            </a:r>
          </a:p>
          <a:p>
            <a:endParaRPr lang="nl-NL" sz="2000" dirty="0" smtClean="0"/>
          </a:p>
          <a:p>
            <a:r>
              <a:rPr lang="nl-NL" sz="2000" dirty="0" smtClean="0">
                <a:solidFill>
                  <a:srgbClr val="00B0F0"/>
                </a:solidFill>
              </a:rPr>
              <a:t>Het mysterie dat in alle eeuwen en voor alle generaties verborgen is geweest, maar nu aan zijn heiligen onthuld is.</a:t>
            </a:r>
          </a:p>
          <a:p>
            <a:r>
              <a:rPr lang="nl-NL" sz="2000" dirty="0" smtClean="0">
                <a:solidFill>
                  <a:srgbClr val="00B0F0"/>
                </a:solidFill>
              </a:rPr>
              <a:t>Kolossenzen 1:26</a:t>
            </a:r>
          </a:p>
          <a:p>
            <a:endParaRPr lang="nl-NL" sz="2000" dirty="0" smtClean="0"/>
          </a:p>
          <a:p>
            <a:r>
              <a:rPr lang="nl-NL" sz="2000" dirty="0" smtClean="0"/>
              <a:t>Dit mysterie mogen we delen met anderen. </a:t>
            </a:r>
          </a:p>
          <a:p>
            <a:r>
              <a:rPr lang="nl-NL" sz="2000" dirty="0" smtClean="0"/>
              <a:t>Maar het blijft moeilijk om het ‘onthulde’ mysterie te verkondigen.</a:t>
            </a:r>
          </a:p>
          <a:p>
            <a:endParaRPr lang="nl-NL" sz="2000" dirty="0" smtClean="0"/>
          </a:p>
          <a:p>
            <a:r>
              <a:rPr lang="nl-NL" sz="2000" dirty="0" smtClean="0">
                <a:solidFill>
                  <a:srgbClr val="00B0F0"/>
                </a:solidFill>
              </a:rPr>
              <a:t>Bid ook voor mij, dat mij de juiste woorden gegeven worden wanneer ik verkondig, zodat ik met vrijmoedigheid het mysterie mag openbaren van het evangelie.</a:t>
            </a:r>
          </a:p>
          <a:p>
            <a:r>
              <a:rPr lang="nl-NL" sz="2000" dirty="0" smtClean="0">
                <a:solidFill>
                  <a:srgbClr val="00B0F0"/>
                </a:solidFill>
              </a:rPr>
              <a:t>Efeziërs 6:19</a:t>
            </a:r>
          </a:p>
          <a:p>
            <a:endParaRPr lang="nl-N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De vier Evangeliën verhalen van Jezus’ werk op aarde.</a:t>
            </a:r>
          </a:p>
          <a:p>
            <a:r>
              <a:rPr lang="nl-NL" sz="2000" dirty="0" smtClean="0"/>
              <a:t>Daarmee wordt een groot deel van het mysterie onthuld.</a:t>
            </a:r>
          </a:p>
          <a:p>
            <a:r>
              <a:rPr lang="nl-NL" sz="2000" dirty="0" smtClean="0"/>
              <a:t>Maar niet alles.</a:t>
            </a:r>
          </a:p>
          <a:p>
            <a:r>
              <a:rPr lang="nl-NL" sz="2000" dirty="0" smtClean="0"/>
              <a:t>De apostelen ontvangen later nog meer inzicht, en delen dat met ons.</a:t>
            </a:r>
          </a:p>
          <a:p>
            <a:endParaRPr lang="nl-NL" sz="2000" dirty="0" smtClean="0"/>
          </a:p>
          <a:p>
            <a:r>
              <a:rPr lang="nl-NL" sz="2000" dirty="0" smtClean="0">
                <a:solidFill>
                  <a:srgbClr val="00B0F0"/>
                </a:solidFill>
              </a:rPr>
              <a:t>Aan hen heeft God </a:t>
            </a:r>
            <a:r>
              <a:rPr lang="nl-NL" sz="2000" b="1" dirty="0" smtClean="0">
                <a:solidFill>
                  <a:srgbClr val="00B0F0"/>
                </a:solidFill>
              </a:rPr>
              <a:t>bekend willen maken </a:t>
            </a:r>
            <a:r>
              <a:rPr lang="nl-NL" sz="2000" dirty="0" smtClean="0">
                <a:solidFill>
                  <a:srgbClr val="00B0F0"/>
                </a:solidFill>
              </a:rPr>
              <a:t>hoe glorierijk dit </a:t>
            </a:r>
            <a:r>
              <a:rPr lang="nl-NL" sz="2000" b="1" dirty="0" smtClean="0">
                <a:solidFill>
                  <a:srgbClr val="00B0F0"/>
                </a:solidFill>
              </a:rPr>
              <a:t>mysterie</a:t>
            </a:r>
            <a:r>
              <a:rPr lang="nl-NL" sz="2000" dirty="0" smtClean="0">
                <a:solidFill>
                  <a:srgbClr val="00B0F0"/>
                </a:solidFill>
              </a:rPr>
              <a:t> is voor alle volken: Christus is in u, Hij is uw hoop op goddelijke luister. (Kolossenzen 1:2)</a:t>
            </a:r>
          </a:p>
          <a:p>
            <a:endParaRPr lang="nl-NL" sz="2000" dirty="0" smtClean="0">
              <a:solidFill>
                <a:srgbClr val="00B0F0"/>
              </a:solidFill>
            </a:endParaRPr>
          </a:p>
          <a:p>
            <a:r>
              <a:rPr lang="nl-NL" sz="2000" dirty="0" smtClean="0">
                <a:solidFill>
                  <a:srgbClr val="00B0F0"/>
                </a:solidFill>
              </a:rPr>
              <a:t>Zo wil ik hen bemoedigen hen in liefde bijeenhouden, opdat ze tot </a:t>
            </a:r>
            <a:r>
              <a:rPr lang="nl-NL" sz="2000" b="1" dirty="0" smtClean="0">
                <a:solidFill>
                  <a:srgbClr val="00B0F0"/>
                </a:solidFill>
              </a:rPr>
              <a:t>de volle rijkdom van allesomvattend inzicht komen</a:t>
            </a:r>
            <a:r>
              <a:rPr lang="nl-NL" sz="2000" dirty="0" smtClean="0">
                <a:solidFill>
                  <a:srgbClr val="00B0F0"/>
                </a:solidFill>
              </a:rPr>
              <a:t>, tot de kennis van Gods </a:t>
            </a:r>
            <a:r>
              <a:rPr lang="nl-NL" sz="2000" b="1" dirty="0" smtClean="0">
                <a:solidFill>
                  <a:srgbClr val="00B0F0"/>
                </a:solidFill>
              </a:rPr>
              <a:t>mysterie</a:t>
            </a:r>
            <a:r>
              <a:rPr lang="nl-NL" sz="2000" dirty="0" smtClean="0">
                <a:solidFill>
                  <a:srgbClr val="00B0F0"/>
                </a:solidFill>
              </a:rPr>
              <a:t>: Christus. (Kolossenzen 2:2)</a:t>
            </a:r>
          </a:p>
          <a:p>
            <a:endParaRPr lang="nl-NL" sz="2000" dirty="0" smtClean="0">
              <a:solidFill>
                <a:srgbClr val="00B0F0"/>
              </a:solidFill>
            </a:endParaRPr>
          </a:p>
          <a:p>
            <a:r>
              <a:rPr lang="nl-NL" sz="2000" dirty="0" smtClean="0">
                <a:solidFill>
                  <a:srgbClr val="00B0F0"/>
                </a:solidFill>
              </a:rPr>
              <a:t>Ongetwijfeld is </a:t>
            </a:r>
            <a:r>
              <a:rPr lang="nl-NL" sz="2000" b="1" dirty="0" smtClean="0">
                <a:solidFill>
                  <a:srgbClr val="00B0F0"/>
                </a:solidFill>
              </a:rPr>
              <a:t>dit het grote mysterie van ons geloof</a:t>
            </a:r>
            <a:r>
              <a:rPr lang="nl-NL" sz="2000" dirty="0" smtClean="0">
                <a:solidFill>
                  <a:srgbClr val="00B0F0"/>
                </a:solidFill>
              </a:rPr>
              <a:t>: Hij is geopenbaard in een sterfelijk lichaam, in het gelijk gesteld door de Geest, is verschenen aan de engelen, verkondigd onder de volken, vond geloof in de wereld, is opgenomen in majesteit. (1 Timoteüs 3:16)</a:t>
            </a:r>
          </a:p>
          <a:p>
            <a:endParaRPr lang="nl-NL"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693866"/>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Jezus is opgenomen in majesteit.</a:t>
            </a:r>
          </a:p>
          <a:p>
            <a:r>
              <a:rPr lang="nl-NL" sz="2000" dirty="0" smtClean="0"/>
              <a:t>Hij zit aan de rechterhand van Zijn Vader.</a:t>
            </a:r>
          </a:p>
          <a:p>
            <a:r>
              <a:rPr lang="nl-NL" sz="2000" dirty="0" smtClean="0"/>
              <a:t>Johannes heeft dit mogen zien en in de </a:t>
            </a:r>
            <a:r>
              <a:rPr lang="nl-NL" sz="2000" b="1" dirty="0" smtClean="0"/>
              <a:t>Openbaring</a:t>
            </a:r>
            <a:r>
              <a:rPr lang="nl-NL" sz="2000" dirty="0" smtClean="0"/>
              <a:t> aan ons doorgeven.</a:t>
            </a:r>
          </a:p>
          <a:p>
            <a:endParaRPr lang="nl-NL" sz="2000" dirty="0" smtClean="0"/>
          </a:p>
          <a:p>
            <a:r>
              <a:rPr lang="nl-NL" sz="2000" dirty="0" smtClean="0"/>
              <a:t>In de Openbaring van Johannes vinden we Jezus’ troonrede terug.</a:t>
            </a:r>
          </a:p>
          <a:p>
            <a:r>
              <a:rPr lang="nl-NL" sz="2000" dirty="0" smtClean="0"/>
              <a:t>Hoogverheven op Zijn troon proclameert Hij wat zal gaan gebeuren.</a:t>
            </a:r>
          </a:p>
          <a:p>
            <a:r>
              <a:rPr lang="nl-NL" sz="2000" dirty="0" smtClean="0">
                <a:solidFill>
                  <a:srgbClr val="C00000"/>
                </a:solidFill>
              </a:rPr>
              <a:t>Jezus onthult opnieuw een mysterie, omdat Hij aan Zijn eerdere gesproken woorden iets toevoegt en uitleg geeft.</a:t>
            </a:r>
          </a:p>
          <a:p>
            <a:endParaRPr lang="nl-NL" sz="2000" dirty="0" smtClean="0"/>
          </a:p>
          <a:p>
            <a:r>
              <a:rPr lang="nl-NL" sz="2000" dirty="0" smtClean="0"/>
              <a:t>Het nieuwe Jeruzalem zal neerdalen.</a:t>
            </a:r>
          </a:p>
          <a:p>
            <a:r>
              <a:rPr lang="nl-NL" sz="2000" dirty="0" smtClean="0"/>
              <a:t>De boeken zullen worden geopend.</a:t>
            </a:r>
          </a:p>
          <a:p>
            <a:r>
              <a:rPr lang="nl-NL" sz="2000" dirty="0" smtClean="0"/>
              <a:t>Allen die op dat moment nog niet geoordeeld zijn, wacht een rechtvaardig oordeel.</a:t>
            </a:r>
          </a:p>
          <a:p>
            <a:r>
              <a:rPr lang="nl-NL" sz="2000" dirty="0" smtClean="0"/>
              <a:t>De Satan, het Beest en de valse Profeet zullen in de poel van vuur en zwavel gegooid worden. Voor eeuwig.</a:t>
            </a:r>
          </a:p>
          <a:p>
            <a:endParaRPr lang="nl-NL"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309420"/>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In Openbaring is in onze aardse werkelijkheid het laatste mysterie onthuld.</a:t>
            </a:r>
          </a:p>
          <a:p>
            <a:r>
              <a:rPr lang="nl-NL" sz="2000" dirty="0" smtClean="0"/>
              <a:t>Alle overige mysteries zullen na de jongste dag worden geopenbaard.</a:t>
            </a:r>
          </a:p>
          <a:p>
            <a:r>
              <a:rPr lang="nl-NL" sz="2000" dirty="0" smtClean="0"/>
              <a:t>Wellicht niet allemaal tegelijk.</a:t>
            </a:r>
          </a:p>
          <a:p>
            <a:r>
              <a:rPr lang="nl-NL" sz="2000" dirty="0" smtClean="0"/>
              <a:t>Ik denk, dat God daarvoor eveneens alle tijd zal nemen.</a:t>
            </a:r>
          </a:p>
          <a:p>
            <a:r>
              <a:rPr lang="nl-NL" sz="2000" dirty="0" smtClean="0"/>
              <a:t>Zo zal op een gegeven moment de zon opgebrand raken.</a:t>
            </a:r>
          </a:p>
          <a:p>
            <a:r>
              <a:rPr lang="nl-NL" sz="2000" dirty="0" smtClean="0"/>
              <a:t>Wat daarna zal komen, dat zal later blijken.</a:t>
            </a:r>
          </a:p>
          <a:p>
            <a:endParaRPr lang="nl-NL" sz="2000" dirty="0" smtClean="0"/>
          </a:p>
          <a:p>
            <a:r>
              <a:rPr lang="nl-NL" sz="2000" dirty="0" smtClean="0"/>
              <a:t>Randy Alcorn verwacht dat we nog vele verrassingsvolle tijdperken tegemoet zullen gaan.</a:t>
            </a:r>
          </a:p>
          <a:p>
            <a:r>
              <a:rPr lang="nl-NL" sz="2000" dirty="0" smtClean="0"/>
              <a:t>De hemel zal niet saai zijn.</a:t>
            </a:r>
          </a:p>
          <a:p>
            <a:r>
              <a:rPr lang="nl-NL" sz="2000" dirty="0" smtClean="0"/>
              <a:t>De nieuwe hemel en de nieuwe aarde zullen nog veel ontwikkelingen doormaken. Telkens zullen we uit mogen kijken naar de volgende verrassing.</a:t>
            </a:r>
          </a:p>
          <a:p>
            <a:r>
              <a:rPr lang="nl-NL" sz="2000" dirty="0" smtClean="0"/>
              <a:t>Gods werken zullen niet snel voltooid zijn.</a:t>
            </a:r>
          </a:p>
          <a:p>
            <a:r>
              <a:rPr lang="nl-NL" sz="2000" dirty="0" smtClean="0"/>
              <a:t>De lijnen die we hier waarnemen (als we de zonde daaruit wegfilteren) mogen we doortrekken. Extrapoleren.</a:t>
            </a:r>
          </a:p>
          <a:p>
            <a:r>
              <a:rPr lang="nl-NL" sz="2000" dirty="0" smtClean="0"/>
              <a:t>Na de jongste dag zullen </a:t>
            </a:r>
            <a:r>
              <a:rPr lang="nl-NL" sz="2000" b="1" dirty="0" smtClean="0"/>
              <a:t>alle beklemmende </a:t>
            </a:r>
            <a:r>
              <a:rPr lang="nl-NL" sz="2000" dirty="0" smtClean="0"/>
              <a:t>mysteries worden onthuld, maar er zullen nog genoeg zaken overblijven om te onderzoeken en verder te ontwikkelen.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r>
              <a:rPr lang="nl-NL" sz="2400" b="1" dirty="0" smtClean="0">
                <a:solidFill>
                  <a:schemeClr val="bg1">
                    <a:lumMod val="50000"/>
                  </a:schemeClr>
                </a:solidFill>
              </a:rPr>
              <a:t>De plot</a:t>
            </a:r>
          </a:p>
          <a:p>
            <a:endParaRPr lang="nl-NL" sz="2000" dirty="0" smtClean="0"/>
          </a:p>
          <a:p>
            <a:r>
              <a:rPr lang="nl-NL" sz="2000" dirty="0" smtClean="0"/>
              <a:t>In Wikipedia heb ik over </a:t>
            </a:r>
            <a:r>
              <a:rPr lang="nl-NL" sz="2000" b="1" dirty="0" smtClean="0"/>
              <a:t>de plot </a:t>
            </a:r>
            <a:r>
              <a:rPr lang="nl-NL" sz="2000" dirty="0" smtClean="0"/>
              <a:t>het volgende gelezen:</a:t>
            </a:r>
          </a:p>
          <a:p>
            <a:r>
              <a:rPr lang="nl-NL" sz="2000" dirty="0" smtClean="0"/>
              <a:t>De plot is meestal verborgen, vooral in detectives, om de lezer, luisteraar of kijker in het ongewisse te laten over de verwikkelingen in het verhaal. In het voorbeeld van de detective zal er aan het einde van het werk een opeenvolging van verwarringen worden ontknoopt om een snel en verrassend plot bloot te leggen.</a:t>
            </a:r>
          </a:p>
          <a:p>
            <a:endParaRPr lang="nl-NL" sz="2000" dirty="0" smtClean="0"/>
          </a:p>
          <a:p>
            <a:r>
              <a:rPr lang="nl-NL" sz="2000" dirty="0" smtClean="0"/>
              <a:t>In één van de voorgaande PowerPointpresentatie heb ik de interpretatie</a:t>
            </a:r>
          </a:p>
          <a:p>
            <a:r>
              <a:rPr lang="nl-NL" sz="2000" b="1" dirty="0" smtClean="0">
                <a:solidFill>
                  <a:srgbClr val="FF0000"/>
                </a:solidFill>
              </a:rPr>
              <a:t>de geliefde stad = het nieuwe Jeruzalem </a:t>
            </a:r>
            <a:r>
              <a:rPr lang="nl-NL" sz="2000" dirty="0" smtClean="0"/>
              <a:t>een plot genoemd.</a:t>
            </a:r>
          </a:p>
          <a:p>
            <a:r>
              <a:rPr lang="nl-NL" sz="2000" dirty="0" smtClean="0"/>
              <a:t>Het is een interpretatie die een eenduidige betekenis geeft aan een min of meer verborgen tekst.</a:t>
            </a:r>
          </a:p>
          <a:p>
            <a:endParaRPr lang="nl-NL" sz="2000" dirty="0" smtClean="0"/>
          </a:p>
          <a:p>
            <a:r>
              <a:rPr lang="nl-NL" sz="2000" dirty="0" smtClean="0"/>
              <a:t>Bij detectives is het gebruikelijk om een verhaallijn zo te construeren dat het tot het einde spannend blijft.</a:t>
            </a:r>
          </a:p>
          <a:p>
            <a:r>
              <a:rPr lang="nl-NL" sz="2000" dirty="0" smtClean="0"/>
              <a:t>Wie de plot mist, zal ontevreden het boek dichtslaan of deze opnieuw gaan lezen. Zeker als je weet dat de auteur altijd met een oplossing komt, en dat het vinden van die oplossing je rijker zal maken.</a:t>
            </a:r>
          </a:p>
          <a:p>
            <a:endParaRPr lang="nl-NL"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3231654"/>
          </a:xfrm>
          <a:prstGeom prst="rect">
            <a:avLst/>
          </a:prstGeom>
          <a:noFill/>
        </p:spPr>
        <p:txBody>
          <a:bodyPr wrap="square" rtlCol="0">
            <a:spAutoFit/>
          </a:bodyPr>
          <a:lstStyle/>
          <a:p>
            <a:pPr algn="ctr"/>
            <a:endParaRPr lang="nl-NL" sz="2400" b="1" dirty="0" smtClean="0">
              <a:solidFill>
                <a:schemeClr val="bg1">
                  <a:lumMod val="50000"/>
                </a:schemeClr>
              </a:solidFill>
            </a:endParaRPr>
          </a:p>
          <a:p>
            <a:endParaRPr lang="nl-NL" sz="2000" dirty="0" smtClean="0"/>
          </a:p>
          <a:p>
            <a:r>
              <a:rPr lang="nl-NL" sz="2000" dirty="0" smtClean="0"/>
              <a:t>Iets dergelijks vermoed ik in Openbaring.</a:t>
            </a:r>
            <a:br>
              <a:rPr lang="nl-NL" sz="2000" dirty="0" smtClean="0"/>
            </a:br>
            <a:r>
              <a:rPr lang="nl-NL" sz="2000" dirty="0" smtClean="0"/>
              <a:t>De Inspirator van Openbaring hanteert een verhaalstijl die heel gebruikelijk is.</a:t>
            </a:r>
          </a:p>
          <a:p>
            <a:r>
              <a:rPr lang="nl-NL" sz="2000" dirty="0" smtClean="0"/>
              <a:t>Ik denk dan: De gehanteerde verhaalstijl in Openbaring is zo perfect dat deze door veel schrijvers overgenomen is.</a:t>
            </a:r>
          </a:p>
          <a:p>
            <a:endParaRPr lang="nl-NL" sz="2000" dirty="0" smtClean="0"/>
          </a:p>
          <a:p>
            <a:r>
              <a:rPr lang="nl-NL" sz="2000" dirty="0" smtClean="0"/>
              <a:t>Wie </a:t>
            </a:r>
            <a:r>
              <a:rPr lang="nl-NL" sz="2000" b="1" dirty="0" smtClean="0"/>
              <a:t>de plot </a:t>
            </a:r>
            <a:r>
              <a:rPr lang="nl-NL" sz="2000" dirty="0" smtClean="0"/>
              <a:t>begrijpt, zal de bedoeling van de schrijver leren kennen.</a:t>
            </a:r>
          </a:p>
          <a:p>
            <a:r>
              <a:rPr lang="nl-NL" sz="2000" dirty="0" smtClean="0"/>
              <a:t>Ofwel: Wie </a:t>
            </a:r>
            <a:r>
              <a:rPr lang="nl-NL" sz="2000" b="1" dirty="0" smtClean="0"/>
              <a:t>de plot </a:t>
            </a:r>
            <a:r>
              <a:rPr lang="nl-NL" sz="2000" dirty="0" smtClean="0"/>
              <a:t>begrijpt, zal de schrijver beter leren kennen</a:t>
            </a:r>
          </a:p>
          <a:p>
            <a:endParaRPr lang="nl-NL" sz="2000" dirty="0" smtClean="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1971</TotalTime>
  <Words>4602</Words>
  <Application>Microsoft Office PowerPoint</Application>
  <PresentationFormat>Diavoorstelling (4:3)</PresentationFormat>
  <Paragraphs>509</Paragraphs>
  <Slides>37</Slides>
  <Notes>37</Notes>
  <HiddenSlides>0</HiddenSlides>
  <MMClips>0</MMClips>
  <ScaleCrop>false</ScaleCrop>
  <HeadingPairs>
    <vt:vector size="4" baseType="variant">
      <vt:variant>
        <vt:lpstr>Thema</vt:lpstr>
      </vt:variant>
      <vt:variant>
        <vt:i4>1</vt:i4>
      </vt:variant>
      <vt:variant>
        <vt:lpstr>Diatitels</vt:lpstr>
      </vt:variant>
      <vt:variant>
        <vt:i4>37</vt:i4>
      </vt:variant>
    </vt:vector>
  </HeadingPairs>
  <TitlesOfParts>
    <vt:vector size="38" baseType="lpstr">
      <vt:lpstr>Office-thema</vt:lpstr>
      <vt:lpstr>Paradijsthese</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Paradijsthese</dc:title>
  <dc:creator>Nico</dc:creator>
  <cp:lastModifiedBy>Nico Bakker</cp:lastModifiedBy>
  <cp:revision>130</cp:revision>
  <dcterms:created xsi:type="dcterms:W3CDTF">2012-05-01T08:35:43Z</dcterms:created>
  <dcterms:modified xsi:type="dcterms:W3CDTF">2012-05-30T11:01:04Z</dcterms:modified>
</cp:coreProperties>
</file>